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8" r:id="rId3"/>
    <p:sldId id="260" r:id="rId4"/>
    <p:sldId id="261" r:id="rId5"/>
    <p:sldId id="264" r:id="rId6"/>
    <p:sldId id="265" r:id="rId7"/>
    <p:sldId id="266" r:id="rId8"/>
    <p:sldId id="267" r:id="rId9"/>
    <p:sldId id="268" r:id="rId10"/>
    <p:sldId id="269" r:id="rId11"/>
    <p:sldId id="270" r:id="rId12"/>
    <p:sldId id="272" r:id="rId13"/>
    <p:sldId id="271"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3" autoAdjust="0"/>
    <p:restoredTop sz="86388" autoAdjust="0"/>
  </p:normalViewPr>
  <p:slideViewPr>
    <p:cSldViewPr snapToGrid="0">
      <p:cViewPr varScale="1">
        <p:scale>
          <a:sx n="57" d="100"/>
          <a:sy n="57" d="100"/>
        </p:scale>
        <p:origin x="268" y="52"/>
      </p:cViewPr>
      <p:guideLst/>
    </p:cSldViewPr>
  </p:slideViewPr>
  <p:outlineViewPr>
    <p:cViewPr>
      <p:scale>
        <a:sx n="33" d="100"/>
        <a:sy n="33" d="100"/>
      </p:scale>
      <p:origin x="0" y="-161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abelle Choquet" userId="0c57ec85-473f-4c5b-9b72-42ba10703442" providerId="ADAL" clId="{A9A0AC7A-CFBB-45B3-BD50-C1255D6F863C}"/>
    <pc:docChg chg="modSld">
      <pc:chgData name="Isabelle Choquet" userId="0c57ec85-473f-4c5b-9b72-42ba10703442" providerId="ADAL" clId="{A9A0AC7A-CFBB-45B3-BD50-C1255D6F863C}" dt="2023-06-09T06:56:44.265" v="8" actId="6549"/>
      <pc:docMkLst>
        <pc:docMk/>
      </pc:docMkLst>
      <pc:sldChg chg="modNotesTx">
        <pc:chgData name="Isabelle Choquet" userId="0c57ec85-473f-4c5b-9b72-42ba10703442" providerId="ADAL" clId="{A9A0AC7A-CFBB-45B3-BD50-C1255D6F863C}" dt="2023-06-09T06:55:18.472" v="0" actId="6549"/>
        <pc:sldMkLst>
          <pc:docMk/>
          <pc:sldMk cId="1638978465" sldId="260"/>
        </pc:sldMkLst>
      </pc:sldChg>
      <pc:sldChg chg="modNotesTx">
        <pc:chgData name="Isabelle Choquet" userId="0c57ec85-473f-4c5b-9b72-42ba10703442" providerId="ADAL" clId="{A9A0AC7A-CFBB-45B3-BD50-C1255D6F863C}" dt="2023-06-09T06:55:25.373" v="1" actId="6549"/>
        <pc:sldMkLst>
          <pc:docMk/>
          <pc:sldMk cId="3080957907" sldId="261"/>
        </pc:sldMkLst>
      </pc:sldChg>
      <pc:sldChg chg="modNotesTx">
        <pc:chgData name="Isabelle Choquet" userId="0c57ec85-473f-4c5b-9b72-42ba10703442" providerId="ADAL" clId="{A9A0AC7A-CFBB-45B3-BD50-C1255D6F863C}" dt="2023-06-09T06:55:34.049" v="2" actId="6549"/>
        <pc:sldMkLst>
          <pc:docMk/>
          <pc:sldMk cId="0" sldId="264"/>
        </pc:sldMkLst>
      </pc:sldChg>
      <pc:sldChg chg="modNotesTx">
        <pc:chgData name="Isabelle Choquet" userId="0c57ec85-473f-4c5b-9b72-42ba10703442" providerId="ADAL" clId="{A9A0AC7A-CFBB-45B3-BD50-C1255D6F863C}" dt="2023-06-09T06:55:46.791" v="3" actId="6549"/>
        <pc:sldMkLst>
          <pc:docMk/>
          <pc:sldMk cId="2617011400" sldId="265"/>
        </pc:sldMkLst>
      </pc:sldChg>
      <pc:sldChg chg="modNotesTx">
        <pc:chgData name="Isabelle Choquet" userId="0c57ec85-473f-4c5b-9b72-42ba10703442" providerId="ADAL" clId="{A9A0AC7A-CFBB-45B3-BD50-C1255D6F863C}" dt="2023-06-09T06:55:53.747" v="4" actId="6549"/>
        <pc:sldMkLst>
          <pc:docMk/>
          <pc:sldMk cId="866361474" sldId="266"/>
        </pc:sldMkLst>
      </pc:sldChg>
      <pc:sldChg chg="modNotesTx">
        <pc:chgData name="Isabelle Choquet" userId="0c57ec85-473f-4c5b-9b72-42ba10703442" providerId="ADAL" clId="{A9A0AC7A-CFBB-45B3-BD50-C1255D6F863C}" dt="2023-06-09T06:56:04.738" v="5" actId="6549"/>
        <pc:sldMkLst>
          <pc:docMk/>
          <pc:sldMk cId="1300629290" sldId="267"/>
        </pc:sldMkLst>
      </pc:sldChg>
      <pc:sldChg chg="modNotesTx">
        <pc:chgData name="Isabelle Choquet" userId="0c57ec85-473f-4c5b-9b72-42ba10703442" providerId="ADAL" clId="{A9A0AC7A-CFBB-45B3-BD50-C1255D6F863C}" dt="2023-06-09T06:56:15.492" v="6" actId="6549"/>
        <pc:sldMkLst>
          <pc:docMk/>
          <pc:sldMk cId="2738272720" sldId="268"/>
        </pc:sldMkLst>
      </pc:sldChg>
      <pc:sldChg chg="modNotesTx">
        <pc:chgData name="Isabelle Choquet" userId="0c57ec85-473f-4c5b-9b72-42ba10703442" providerId="ADAL" clId="{A9A0AC7A-CFBB-45B3-BD50-C1255D6F863C}" dt="2023-06-09T06:56:27.636" v="7" actId="6549"/>
        <pc:sldMkLst>
          <pc:docMk/>
          <pc:sldMk cId="1810017214" sldId="269"/>
        </pc:sldMkLst>
      </pc:sldChg>
      <pc:sldChg chg="modNotesTx">
        <pc:chgData name="Isabelle Choquet" userId="0c57ec85-473f-4c5b-9b72-42ba10703442" providerId="ADAL" clId="{A9A0AC7A-CFBB-45B3-BD50-C1255D6F863C}" dt="2023-06-09T06:56:44.265" v="8" actId="6549"/>
        <pc:sldMkLst>
          <pc:docMk/>
          <pc:sldMk cId="1406155758" sldId="27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E7EF49-DA0C-42BD-A988-41D08437254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DBC059B-BED0-4146-9C08-53433E8D4EB0}">
      <dgm:prSet/>
      <dgm:spPr/>
      <dgm:t>
        <a:bodyPr/>
        <a:lstStyle/>
        <a:p>
          <a:r>
            <a:rPr lang="fr-BE" dirty="0"/>
            <a:t>1.Des cartographies pour comprendre les frontières</a:t>
          </a:r>
          <a:endParaRPr lang="en-US" dirty="0"/>
        </a:p>
      </dgm:t>
    </dgm:pt>
    <dgm:pt modelId="{38C6FE50-F840-42D0-9DE4-213F6C003C45}" type="parTrans" cxnId="{125908C7-675F-4730-AE8B-4F17A53F0A62}">
      <dgm:prSet/>
      <dgm:spPr/>
      <dgm:t>
        <a:bodyPr/>
        <a:lstStyle/>
        <a:p>
          <a:endParaRPr lang="en-US"/>
        </a:p>
      </dgm:t>
    </dgm:pt>
    <dgm:pt modelId="{F7CFFE23-FDB7-4B73-A307-04AA621FAA8A}" type="sibTrans" cxnId="{125908C7-675F-4730-AE8B-4F17A53F0A62}">
      <dgm:prSet/>
      <dgm:spPr/>
      <dgm:t>
        <a:bodyPr/>
        <a:lstStyle/>
        <a:p>
          <a:endParaRPr lang="en-US"/>
        </a:p>
      </dgm:t>
    </dgm:pt>
    <dgm:pt modelId="{87459548-002F-4BCB-9E4A-61F0DE0FA6DF}">
      <dgm:prSet/>
      <dgm:spPr/>
      <dgm:t>
        <a:bodyPr/>
        <a:lstStyle/>
        <a:p>
          <a:r>
            <a:rPr lang="fr-BE" dirty="0"/>
            <a:t>2.Cadre conceptuel</a:t>
          </a:r>
          <a:endParaRPr lang="en-US" dirty="0"/>
        </a:p>
      </dgm:t>
    </dgm:pt>
    <dgm:pt modelId="{967032F9-1337-4486-B036-C520C76433B0}" type="parTrans" cxnId="{C6D27F69-F6C1-4037-AB35-6D558488CA84}">
      <dgm:prSet/>
      <dgm:spPr/>
      <dgm:t>
        <a:bodyPr/>
        <a:lstStyle/>
        <a:p>
          <a:endParaRPr lang="en-US"/>
        </a:p>
      </dgm:t>
    </dgm:pt>
    <dgm:pt modelId="{15621B62-5084-4530-A3ED-5816DB9927A2}" type="sibTrans" cxnId="{C6D27F69-F6C1-4037-AB35-6D558488CA84}">
      <dgm:prSet/>
      <dgm:spPr/>
      <dgm:t>
        <a:bodyPr/>
        <a:lstStyle/>
        <a:p>
          <a:endParaRPr lang="en-US"/>
        </a:p>
      </dgm:t>
    </dgm:pt>
    <dgm:pt modelId="{1E572C2D-9685-40B1-806D-9BB4A05D34F0}">
      <dgm:prSet/>
      <dgm:spPr/>
      <dgm:t>
        <a:bodyPr/>
        <a:lstStyle/>
        <a:p>
          <a:r>
            <a:rPr lang="fr-BE" dirty="0"/>
            <a:t>3.Dispositif technologique d’invisibilisation où la reconfiguration des formes de médiation.</a:t>
          </a:r>
          <a:endParaRPr lang="en-US" dirty="0"/>
        </a:p>
      </dgm:t>
    </dgm:pt>
    <dgm:pt modelId="{7E859BDA-FF02-40FB-9748-E038A74351E4}" type="parTrans" cxnId="{94912D4E-3794-48F8-A209-867B3E293343}">
      <dgm:prSet/>
      <dgm:spPr/>
      <dgm:t>
        <a:bodyPr/>
        <a:lstStyle/>
        <a:p>
          <a:endParaRPr lang="en-US"/>
        </a:p>
      </dgm:t>
    </dgm:pt>
    <dgm:pt modelId="{009CCB9F-A99B-48D6-A174-CFEA41045A17}" type="sibTrans" cxnId="{94912D4E-3794-48F8-A209-867B3E293343}">
      <dgm:prSet/>
      <dgm:spPr/>
      <dgm:t>
        <a:bodyPr/>
        <a:lstStyle/>
        <a:p>
          <a:endParaRPr lang="en-US"/>
        </a:p>
      </dgm:t>
    </dgm:pt>
    <dgm:pt modelId="{99088053-C8F6-4545-B69B-62BFFA1ED23D}" type="pres">
      <dgm:prSet presAssocID="{B1E7EF49-DA0C-42BD-A988-41D08437254C}" presName="linear" presStyleCnt="0">
        <dgm:presLayoutVars>
          <dgm:animLvl val="lvl"/>
          <dgm:resizeHandles val="exact"/>
        </dgm:presLayoutVars>
      </dgm:prSet>
      <dgm:spPr/>
    </dgm:pt>
    <dgm:pt modelId="{91653CA0-7E74-4D18-97F7-0596FF173B40}" type="pres">
      <dgm:prSet presAssocID="{7DBC059B-BED0-4146-9C08-53433E8D4EB0}" presName="parentText" presStyleLbl="node1" presStyleIdx="0" presStyleCnt="3">
        <dgm:presLayoutVars>
          <dgm:chMax val="0"/>
          <dgm:bulletEnabled val="1"/>
        </dgm:presLayoutVars>
      </dgm:prSet>
      <dgm:spPr/>
    </dgm:pt>
    <dgm:pt modelId="{6782BDF8-7907-475A-848B-DAA3DBEE60FD}" type="pres">
      <dgm:prSet presAssocID="{F7CFFE23-FDB7-4B73-A307-04AA621FAA8A}" presName="spacer" presStyleCnt="0"/>
      <dgm:spPr/>
    </dgm:pt>
    <dgm:pt modelId="{C6BF3D4C-BAE5-49EA-A512-6D5084E48B87}" type="pres">
      <dgm:prSet presAssocID="{87459548-002F-4BCB-9E4A-61F0DE0FA6DF}" presName="parentText" presStyleLbl="node1" presStyleIdx="1" presStyleCnt="3">
        <dgm:presLayoutVars>
          <dgm:chMax val="0"/>
          <dgm:bulletEnabled val="1"/>
        </dgm:presLayoutVars>
      </dgm:prSet>
      <dgm:spPr/>
    </dgm:pt>
    <dgm:pt modelId="{8A936E6F-8A5A-4174-AFB3-1AFBB60E5C1B}" type="pres">
      <dgm:prSet presAssocID="{15621B62-5084-4530-A3ED-5816DB9927A2}" presName="spacer" presStyleCnt="0"/>
      <dgm:spPr/>
    </dgm:pt>
    <dgm:pt modelId="{79E24BED-4A0D-4650-8D36-57CFF694DBE8}" type="pres">
      <dgm:prSet presAssocID="{1E572C2D-9685-40B1-806D-9BB4A05D34F0}" presName="parentText" presStyleLbl="node1" presStyleIdx="2" presStyleCnt="3">
        <dgm:presLayoutVars>
          <dgm:chMax val="0"/>
          <dgm:bulletEnabled val="1"/>
        </dgm:presLayoutVars>
      </dgm:prSet>
      <dgm:spPr/>
    </dgm:pt>
  </dgm:ptLst>
  <dgm:cxnLst>
    <dgm:cxn modelId="{F049A83A-7587-4E74-BB9E-59C76C7208A9}" type="presOf" srcId="{7DBC059B-BED0-4146-9C08-53433E8D4EB0}" destId="{91653CA0-7E74-4D18-97F7-0596FF173B40}" srcOrd="0" destOrd="0" presId="urn:microsoft.com/office/officeart/2005/8/layout/vList2"/>
    <dgm:cxn modelId="{C6D27F69-F6C1-4037-AB35-6D558488CA84}" srcId="{B1E7EF49-DA0C-42BD-A988-41D08437254C}" destId="{87459548-002F-4BCB-9E4A-61F0DE0FA6DF}" srcOrd="1" destOrd="0" parTransId="{967032F9-1337-4486-B036-C520C76433B0}" sibTransId="{15621B62-5084-4530-A3ED-5816DB9927A2}"/>
    <dgm:cxn modelId="{94912D4E-3794-48F8-A209-867B3E293343}" srcId="{B1E7EF49-DA0C-42BD-A988-41D08437254C}" destId="{1E572C2D-9685-40B1-806D-9BB4A05D34F0}" srcOrd="2" destOrd="0" parTransId="{7E859BDA-FF02-40FB-9748-E038A74351E4}" sibTransId="{009CCB9F-A99B-48D6-A174-CFEA41045A17}"/>
    <dgm:cxn modelId="{B2086F52-5259-4D3C-924E-CF970634D1EC}" type="presOf" srcId="{B1E7EF49-DA0C-42BD-A988-41D08437254C}" destId="{99088053-C8F6-4545-B69B-62BFFA1ED23D}" srcOrd="0" destOrd="0" presId="urn:microsoft.com/office/officeart/2005/8/layout/vList2"/>
    <dgm:cxn modelId="{711094AC-3F9A-4CA7-9855-EBB1E68FD228}" type="presOf" srcId="{87459548-002F-4BCB-9E4A-61F0DE0FA6DF}" destId="{C6BF3D4C-BAE5-49EA-A512-6D5084E48B87}" srcOrd="0" destOrd="0" presId="urn:microsoft.com/office/officeart/2005/8/layout/vList2"/>
    <dgm:cxn modelId="{125908C7-675F-4730-AE8B-4F17A53F0A62}" srcId="{B1E7EF49-DA0C-42BD-A988-41D08437254C}" destId="{7DBC059B-BED0-4146-9C08-53433E8D4EB0}" srcOrd="0" destOrd="0" parTransId="{38C6FE50-F840-42D0-9DE4-213F6C003C45}" sibTransId="{F7CFFE23-FDB7-4B73-A307-04AA621FAA8A}"/>
    <dgm:cxn modelId="{A9BE3FD2-A1AD-405F-9C10-9517C1774145}" type="presOf" srcId="{1E572C2D-9685-40B1-806D-9BB4A05D34F0}" destId="{79E24BED-4A0D-4650-8D36-57CFF694DBE8}" srcOrd="0" destOrd="0" presId="urn:microsoft.com/office/officeart/2005/8/layout/vList2"/>
    <dgm:cxn modelId="{2A98B6D7-A8C5-4EBC-A92B-468FF946C744}" type="presParOf" srcId="{99088053-C8F6-4545-B69B-62BFFA1ED23D}" destId="{91653CA0-7E74-4D18-97F7-0596FF173B40}" srcOrd="0" destOrd="0" presId="urn:microsoft.com/office/officeart/2005/8/layout/vList2"/>
    <dgm:cxn modelId="{28C31687-7731-4824-ABAD-4DACA3ED15C0}" type="presParOf" srcId="{99088053-C8F6-4545-B69B-62BFFA1ED23D}" destId="{6782BDF8-7907-475A-848B-DAA3DBEE60FD}" srcOrd="1" destOrd="0" presId="urn:microsoft.com/office/officeart/2005/8/layout/vList2"/>
    <dgm:cxn modelId="{04E08652-BEF1-4826-92DD-38BB079B960B}" type="presParOf" srcId="{99088053-C8F6-4545-B69B-62BFFA1ED23D}" destId="{C6BF3D4C-BAE5-49EA-A512-6D5084E48B87}" srcOrd="2" destOrd="0" presId="urn:microsoft.com/office/officeart/2005/8/layout/vList2"/>
    <dgm:cxn modelId="{11709289-5A28-45B6-9097-B6D8B30C17D9}" type="presParOf" srcId="{99088053-C8F6-4545-B69B-62BFFA1ED23D}" destId="{8A936E6F-8A5A-4174-AFB3-1AFBB60E5C1B}" srcOrd="3" destOrd="0" presId="urn:microsoft.com/office/officeart/2005/8/layout/vList2"/>
    <dgm:cxn modelId="{9C9FAC0B-2DAC-4444-AB16-86D2BDEDC1EE}" type="presParOf" srcId="{99088053-C8F6-4545-B69B-62BFFA1ED23D}" destId="{79E24BED-4A0D-4650-8D36-57CFF694DBE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1167B0-B0D7-4718-9441-E7AE55ED8139}"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48AFAF16-C3DD-4992-9CCB-F0A70BCCE94E}">
      <dgm:prSet/>
      <dgm:spPr/>
      <dgm:t>
        <a:bodyPr/>
        <a:lstStyle/>
        <a:p>
          <a:r>
            <a:rPr lang="fr-BE" dirty="0"/>
            <a:t>1. </a:t>
          </a:r>
          <a:r>
            <a:rPr lang="fr-FR" b="1" dirty="0"/>
            <a:t>Anthropologie de la technique  /  « Projet-Frontière »  </a:t>
          </a:r>
          <a:endParaRPr lang="en-US" dirty="0"/>
        </a:p>
      </dgm:t>
    </dgm:pt>
    <dgm:pt modelId="{4C6BDD46-7133-4B1B-9E59-22E134E9F8B1}" type="parTrans" cxnId="{B8693317-1D79-4665-A944-8B4E52F778D6}">
      <dgm:prSet/>
      <dgm:spPr/>
      <dgm:t>
        <a:bodyPr/>
        <a:lstStyle/>
        <a:p>
          <a:endParaRPr lang="en-US"/>
        </a:p>
      </dgm:t>
    </dgm:pt>
    <dgm:pt modelId="{5822CAAB-0662-4525-9C31-8DB58A6244ED}" type="sibTrans" cxnId="{B8693317-1D79-4665-A944-8B4E52F778D6}">
      <dgm:prSet/>
      <dgm:spPr/>
      <dgm:t>
        <a:bodyPr/>
        <a:lstStyle/>
        <a:p>
          <a:endParaRPr lang="en-US"/>
        </a:p>
      </dgm:t>
    </dgm:pt>
    <dgm:pt modelId="{BE5DB85D-02B9-461D-82DD-B663A1D1334E}">
      <dgm:prSet/>
      <dgm:spPr/>
      <dgm:t>
        <a:bodyPr/>
        <a:lstStyle/>
        <a:p>
          <a:r>
            <a:rPr lang="fr-FR" dirty="0"/>
            <a:t>(Meyer, 2009.).</a:t>
          </a:r>
          <a:endParaRPr lang="en-US" dirty="0"/>
        </a:p>
      </dgm:t>
    </dgm:pt>
    <dgm:pt modelId="{577FF02C-378D-4CFB-95A5-D2DE6A65EE23}" type="parTrans" cxnId="{BECC79DD-C71D-4DD4-A8DB-DE26149E774E}">
      <dgm:prSet/>
      <dgm:spPr/>
      <dgm:t>
        <a:bodyPr/>
        <a:lstStyle/>
        <a:p>
          <a:endParaRPr lang="en-US"/>
        </a:p>
      </dgm:t>
    </dgm:pt>
    <dgm:pt modelId="{DF67D35C-C304-4964-A345-728E00ABA332}" type="sibTrans" cxnId="{BECC79DD-C71D-4DD4-A8DB-DE26149E774E}">
      <dgm:prSet/>
      <dgm:spPr/>
      <dgm:t>
        <a:bodyPr/>
        <a:lstStyle/>
        <a:p>
          <a:endParaRPr lang="en-US"/>
        </a:p>
      </dgm:t>
    </dgm:pt>
    <dgm:pt modelId="{9473F89B-F8BE-4945-94B6-B27F4E22341D}">
      <dgm:prSet/>
      <dgm:spPr/>
      <dgm:t>
        <a:bodyPr/>
        <a:lstStyle/>
        <a:p>
          <a:r>
            <a:rPr lang="fr-BE"/>
            <a:t>2. </a:t>
          </a:r>
          <a:r>
            <a:rPr lang="fr-BE" b="1"/>
            <a:t>Cyborg naturel</a:t>
          </a:r>
          <a:endParaRPr lang="en-US"/>
        </a:p>
      </dgm:t>
    </dgm:pt>
    <dgm:pt modelId="{19D1720D-2ACE-44A2-BF85-A2A16E3F9B73}" type="parTrans" cxnId="{9A0632F6-05DF-4DC7-BA92-FA975F62AACF}">
      <dgm:prSet/>
      <dgm:spPr/>
      <dgm:t>
        <a:bodyPr/>
        <a:lstStyle/>
        <a:p>
          <a:endParaRPr lang="en-US"/>
        </a:p>
      </dgm:t>
    </dgm:pt>
    <dgm:pt modelId="{3052BD7A-119B-4F99-A2E8-B2EFB43A44DF}" type="sibTrans" cxnId="{9A0632F6-05DF-4DC7-BA92-FA975F62AACF}">
      <dgm:prSet/>
      <dgm:spPr/>
      <dgm:t>
        <a:bodyPr/>
        <a:lstStyle/>
        <a:p>
          <a:endParaRPr lang="en-US"/>
        </a:p>
      </dgm:t>
    </dgm:pt>
    <dgm:pt modelId="{EF5ABA04-4439-456F-978C-A99DE1A2DD7B}">
      <dgm:prSet/>
      <dgm:spPr/>
      <dgm:t>
        <a:bodyPr/>
        <a:lstStyle/>
        <a:p>
          <a:r>
            <a:rPr lang="fr-BE" dirty="0"/>
            <a:t>(</a:t>
          </a:r>
          <a:r>
            <a:rPr lang="fr-BE" dirty="0" err="1"/>
            <a:t>Hocquet</a:t>
          </a:r>
          <a:r>
            <a:rPr lang="fr-BE" dirty="0"/>
            <a:t>, 2011 ; Guillaud, 2011 ; </a:t>
          </a:r>
          <a:r>
            <a:rPr lang="fr-BE" dirty="0" err="1"/>
            <a:t>Hottois</a:t>
          </a:r>
          <a:r>
            <a:rPr lang="fr-BE" dirty="0"/>
            <a:t>, 2018 ; </a:t>
          </a:r>
          <a:r>
            <a:rPr lang="fr-BE" dirty="0" err="1"/>
            <a:t>Dyens</a:t>
          </a:r>
          <a:r>
            <a:rPr lang="fr-BE" dirty="0"/>
            <a:t>, 2000, </a:t>
          </a:r>
          <a:r>
            <a:rPr lang="fr-BE" dirty="0" err="1"/>
            <a:t>Guioux</a:t>
          </a:r>
          <a:r>
            <a:rPr lang="fr-BE" dirty="0"/>
            <a:t> et al, 2004; </a:t>
          </a:r>
          <a:r>
            <a:rPr lang="fr-BE" dirty="0" err="1"/>
            <a:t>Derian</a:t>
          </a:r>
          <a:r>
            <a:rPr lang="fr-BE" dirty="0"/>
            <a:t>, 2013).</a:t>
          </a:r>
          <a:endParaRPr lang="en-US" dirty="0"/>
        </a:p>
      </dgm:t>
    </dgm:pt>
    <dgm:pt modelId="{3A226F46-C54F-4043-B9B9-9443AB9F5BEA}" type="parTrans" cxnId="{A4B440D7-D550-47C9-8E0E-E2435B32B311}">
      <dgm:prSet/>
      <dgm:spPr/>
      <dgm:t>
        <a:bodyPr/>
        <a:lstStyle/>
        <a:p>
          <a:endParaRPr lang="en-US"/>
        </a:p>
      </dgm:t>
    </dgm:pt>
    <dgm:pt modelId="{ED9C9619-DE19-4A86-BA50-A50BD750E1F3}" type="sibTrans" cxnId="{A4B440D7-D550-47C9-8E0E-E2435B32B311}">
      <dgm:prSet/>
      <dgm:spPr/>
      <dgm:t>
        <a:bodyPr/>
        <a:lstStyle/>
        <a:p>
          <a:endParaRPr lang="en-US"/>
        </a:p>
      </dgm:t>
    </dgm:pt>
    <dgm:pt modelId="{B5465EF2-47BF-47C7-8057-446C2BAE3758}">
      <dgm:prSet/>
      <dgm:spPr/>
      <dgm:t>
        <a:bodyPr/>
        <a:lstStyle/>
        <a:p>
          <a:r>
            <a:rPr lang="fr-FR" b="1" dirty="0"/>
            <a:t>3. Invisibilisation et médiation </a:t>
          </a:r>
          <a:endParaRPr lang="en-US" dirty="0"/>
        </a:p>
      </dgm:t>
    </dgm:pt>
    <dgm:pt modelId="{4DC5F9C6-8B36-4EA6-B027-20BE2E397C73}" type="parTrans" cxnId="{D5A7E946-BE6F-4F28-BC22-5357CB5D7FA5}">
      <dgm:prSet/>
      <dgm:spPr/>
      <dgm:t>
        <a:bodyPr/>
        <a:lstStyle/>
        <a:p>
          <a:endParaRPr lang="en-US"/>
        </a:p>
      </dgm:t>
    </dgm:pt>
    <dgm:pt modelId="{EB945E67-D26C-48AB-980A-4940B49C7A8F}" type="sibTrans" cxnId="{D5A7E946-BE6F-4F28-BC22-5357CB5D7FA5}">
      <dgm:prSet/>
      <dgm:spPr/>
      <dgm:t>
        <a:bodyPr/>
        <a:lstStyle/>
        <a:p>
          <a:endParaRPr lang="en-US"/>
        </a:p>
      </dgm:t>
    </dgm:pt>
    <dgm:pt modelId="{A6C19D73-CB73-43C7-8EC1-487CC8E694E2}">
      <dgm:prSet/>
      <dgm:spPr/>
      <dgm:t>
        <a:bodyPr/>
        <a:lstStyle/>
        <a:p>
          <a:r>
            <a:rPr lang="fr-FR" dirty="0"/>
            <a:t>(</a:t>
          </a:r>
          <a:r>
            <a:rPr lang="fr-FR" dirty="0" err="1"/>
            <a:t>Merzeau</a:t>
          </a:r>
          <a:r>
            <a:rPr lang="fr-FR" dirty="0"/>
            <a:t>, 2004; 2020 ; Vial, 2012 ; Carbone, 2011 ; </a:t>
          </a:r>
          <a:r>
            <a:rPr lang="fr-FR" dirty="0" err="1"/>
            <a:t>Verbeek</a:t>
          </a:r>
          <a:r>
            <a:rPr lang="fr-FR" dirty="0"/>
            <a:t>, 2000)</a:t>
          </a:r>
          <a:endParaRPr lang="en-US" dirty="0"/>
        </a:p>
      </dgm:t>
    </dgm:pt>
    <dgm:pt modelId="{203B4E3E-20F6-483D-882B-4A97C6DF46C7}" type="parTrans" cxnId="{C459F8D2-00DC-4454-AEF5-8FF30951DC0C}">
      <dgm:prSet/>
      <dgm:spPr/>
      <dgm:t>
        <a:bodyPr/>
        <a:lstStyle/>
        <a:p>
          <a:endParaRPr lang="en-US"/>
        </a:p>
      </dgm:t>
    </dgm:pt>
    <dgm:pt modelId="{2ABFE2F7-2417-4FFE-BEA4-242589248817}" type="sibTrans" cxnId="{C459F8D2-00DC-4454-AEF5-8FF30951DC0C}">
      <dgm:prSet/>
      <dgm:spPr/>
      <dgm:t>
        <a:bodyPr/>
        <a:lstStyle/>
        <a:p>
          <a:endParaRPr lang="en-US"/>
        </a:p>
      </dgm:t>
    </dgm:pt>
    <dgm:pt modelId="{BECD289D-077D-4DCC-A704-8829DCE07DB8}" type="pres">
      <dgm:prSet presAssocID="{5C1167B0-B0D7-4718-9441-E7AE55ED8139}" presName="Name0" presStyleCnt="0">
        <dgm:presLayoutVars>
          <dgm:dir/>
          <dgm:resizeHandles val="exact"/>
        </dgm:presLayoutVars>
      </dgm:prSet>
      <dgm:spPr/>
    </dgm:pt>
    <dgm:pt modelId="{D05B0943-C55C-485D-963D-F46D273DD3A1}" type="pres">
      <dgm:prSet presAssocID="{48AFAF16-C3DD-4992-9CCB-F0A70BCCE94E}" presName="node" presStyleLbl="node1" presStyleIdx="0" presStyleCnt="6">
        <dgm:presLayoutVars>
          <dgm:bulletEnabled val="1"/>
        </dgm:presLayoutVars>
      </dgm:prSet>
      <dgm:spPr/>
    </dgm:pt>
    <dgm:pt modelId="{86694ECB-0EB6-4FD4-B9D8-132C36F02EB0}" type="pres">
      <dgm:prSet presAssocID="{5822CAAB-0662-4525-9C31-8DB58A6244ED}" presName="sibTrans" presStyleLbl="sibTrans1D1" presStyleIdx="0" presStyleCnt="5"/>
      <dgm:spPr/>
    </dgm:pt>
    <dgm:pt modelId="{8C9B7938-250F-4540-8A74-5B0D8546BCD3}" type="pres">
      <dgm:prSet presAssocID="{5822CAAB-0662-4525-9C31-8DB58A6244ED}" presName="connectorText" presStyleLbl="sibTrans1D1" presStyleIdx="0" presStyleCnt="5"/>
      <dgm:spPr/>
    </dgm:pt>
    <dgm:pt modelId="{512AA779-8651-44B0-A569-A05F07FAE7FB}" type="pres">
      <dgm:prSet presAssocID="{BE5DB85D-02B9-461D-82DD-B663A1D1334E}" presName="node" presStyleLbl="node1" presStyleIdx="1" presStyleCnt="6">
        <dgm:presLayoutVars>
          <dgm:bulletEnabled val="1"/>
        </dgm:presLayoutVars>
      </dgm:prSet>
      <dgm:spPr/>
    </dgm:pt>
    <dgm:pt modelId="{16FA5BAF-28C5-4410-B921-8E799C280C29}" type="pres">
      <dgm:prSet presAssocID="{DF67D35C-C304-4964-A345-728E00ABA332}" presName="sibTrans" presStyleLbl="sibTrans1D1" presStyleIdx="1" presStyleCnt="5"/>
      <dgm:spPr/>
    </dgm:pt>
    <dgm:pt modelId="{AD355DB7-B2DF-4D93-8449-0E3D41849349}" type="pres">
      <dgm:prSet presAssocID="{DF67D35C-C304-4964-A345-728E00ABA332}" presName="connectorText" presStyleLbl="sibTrans1D1" presStyleIdx="1" presStyleCnt="5"/>
      <dgm:spPr/>
    </dgm:pt>
    <dgm:pt modelId="{87F2837C-981A-4048-8F90-C125A371AF54}" type="pres">
      <dgm:prSet presAssocID="{9473F89B-F8BE-4945-94B6-B27F4E22341D}" presName="node" presStyleLbl="node1" presStyleIdx="2" presStyleCnt="6">
        <dgm:presLayoutVars>
          <dgm:bulletEnabled val="1"/>
        </dgm:presLayoutVars>
      </dgm:prSet>
      <dgm:spPr/>
    </dgm:pt>
    <dgm:pt modelId="{F10A7096-3ED7-40E8-90A5-C281CCBC8066}" type="pres">
      <dgm:prSet presAssocID="{3052BD7A-119B-4F99-A2E8-B2EFB43A44DF}" presName="sibTrans" presStyleLbl="sibTrans1D1" presStyleIdx="2" presStyleCnt="5"/>
      <dgm:spPr/>
    </dgm:pt>
    <dgm:pt modelId="{DDBCC1A3-4334-4241-9414-62ABC90FB915}" type="pres">
      <dgm:prSet presAssocID="{3052BD7A-119B-4F99-A2E8-B2EFB43A44DF}" presName="connectorText" presStyleLbl="sibTrans1D1" presStyleIdx="2" presStyleCnt="5"/>
      <dgm:spPr/>
    </dgm:pt>
    <dgm:pt modelId="{FB7D00CC-6FB0-4E51-BBC2-CDCFDE22E9E1}" type="pres">
      <dgm:prSet presAssocID="{EF5ABA04-4439-456F-978C-A99DE1A2DD7B}" presName="node" presStyleLbl="node1" presStyleIdx="3" presStyleCnt="6">
        <dgm:presLayoutVars>
          <dgm:bulletEnabled val="1"/>
        </dgm:presLayoutVars>
      </dgm:prSet>
      <dgm:spPr/>
    </dgm:pt>
    <dgm:pt modelId="{5FA10AC0-6EFF-4464-8190-626555A0C596}" type="pres">
      <dgm:prSet presAssocID="{ED9C9619-DE19-4A86-BA50-A50BD750E1F3}" presName="sibTrans" presStyleLbl="sibTrans1D1" presStyleIdx="3" presStyleCnt="5"/>
      <dgm:spPr/>
    </dgm:pt>
    <dgm:pt modelId="{171CB781-F43E-4EDB-95E0-9FA322A20A7C}" type="pres">
      <dgm:prSet presAssocID="{ED9C9619-DE19-4A86-BA50-A50BD750E1F3}" presName="connectorText" presStyleLbl="sibTrans1D1" presStyleIdx="3" presStyleCnt="5"/>
      <dgm:spPr/>
    </dgm:pt>
    <dgm:pt modelId="{3989AAA0-EE12-4CF8-84A4-B1EE6DA6C52F}" type="pres">
      <dgm:prSet presAssocID="{B5465EF2-47BF-47C7-8057-446C2BAE3758}" presName="node" presStyleLbl="node1" presStyleIdx="4" presStyleCnt="6">
        <dgm:presLayoutVars>
          <dgm:bulletEnabled val="1"/>
        </dgm:presLayoutVars>
      </dgm:prSet>
      <dgm:spPr/>
    </dgm:pt>
    <dgm:pt modelId="{5A76AB65-5960-45C2-AEF5-2EABC31346F9}" type="pres">
      <dgm:prSet presAssocID="{EB945E67-D26C-48AB-980A-4940B49C7A8F}" presName="sibTrans" presStyleLbl="sibTrans1D1" presStyleIdx="4" presStyleCnt="5"/>
      <dgm:spPr/>
    </dgm:pt>
    <dgm:pt modelId="{B009B9AB-CEF3-423A-BBCE-766BC2B18B3C}" type="pres">
      <dgm:prSet presAssocID="{EB945E67-D26C-48AB-980A-4940B49C7A8F}" presName="connectorText" presStyleLbl="sibTrans1D1" presStyleIdx="4" presStyleCnt="5"/>
      <dgm:spPr/>
    </dgm:pt>
    <dgm:pt modelId="{D9808F88-75BD-44E5-93D8-A0E9BFBFB43B}" type="pres">
      <dgm:prSet presAssocID="{A6C19D73-CB73-43C7-8EC1-487CC8E694E2}" presName="node" presStyleLbl="node1" presStyleIdx="5" presStyleCnt="6">
        <dgm:presLayoutVars>
          <dgm:bulletEnabled val="1"/>
        </dgm:presLayoutVars>
      </dgm:prSet>
      <dgm:spPr/>
    </dgm:pt>
  </dgm:ptLst>
  <dgm:cxnLst>
    <dgm:cxn modelId="{B8693317-1D79-4665-A944-8B4E52F778D6}" srcId="{5C1167B0-B0D7-4718-9441-E7AE55ED8139}" destId="{48AFAF16-C3DD-4992-9CCB-F0A70BCCE94E}" srcOrd="0" destOrd="0" parTransId="{4C6BDD46-7133-4B1B-9E59-22E134E9F8B1}" sibTransId="{5822CAAB-0662-4525-9C31-8DB58A6244ED}"/>
    <dgm:cxn modelId="{15F71F18-8EDF-42F3-BC54-4F60FD763E39}" type="presOf" srcId="{ED9C9619-DE19-4A86-BA50-A50BD750E1F3}" destId="{171CB781-F43E-4EDB-95E0-9FA322A20A7C}" srcOrd="1" destOrd="0" presId="urn:microsoft.com/office/officeart/2016/7/layout/RepeatingBendingProcessNew"/>
    <dgm:cxn modelId="{0EA46E21-D4B1-45F0-9C1A-4BDA2A3607B3}" type="presOf" srcId="{3052BD7A-119B-4F99-A2E8-B2EFB43A44DF}" destId="{DDBCC1A3-4334-4241-9414-62ABC90FB915}" srcOrd="1" destOrd="0" presId="urn:microsoft.com/office/officeart/2016/7/layout/RepeatingBendingProcessNew"/>
    <dgm:cxn modelId="{C7B0242C-74CC-4079-AB7D-A9FF1AC1222F}" type="presOf" srcId="{DF67D35C-C304-4964-A345-728E00ABA332}" destId="{AD355DB7-B2DF-4D93-8449-0E3D41849349}" srcOrd="1" destOrd="0" presId="urn:microsoft.com/office/officeart/2016/7/layout/RepeatingBendingProcessNew"/>
    <dgm:cxn modelId="{29FDB82E-0A96-4B85-92D3-EB114FD82275}" type="presOf" srcId="{5822CAAB-0662-4525-9C31-8DB58A6244ED}" destId="{86694ECB-0EB6-4FD4-B9D8-132C36F02EB0}" srcOrd="0" destOrd="0" presId="urn:microsoft.com/office/officeart/2016/7/layout/RepeatingBendingProcessNew"/>
    <dgm:cxn modelId="{A8449631-17E3-4E88-B784-3CC51104B1C9}" type="presOf" srcId="{BE5DB85D-02B9-461D-82DD-B663A1D1334E}" destId="{512AA779-8651-44B0-A569-A05F07FAE7FB}" srcOrd="0" destOrd="0" presId="urn:microsoft.com/office/officeart/2016/7/layout/RepeatingBendingProcessNew"/>
    <dgm:cxn modelId="{B6E8A43A-A4D3-4DF7-90D0-08F6514E02B1}" type="presOf" srcId="{9473F89B-F8BE-4945-94B6-B27F4E22341D}" destId="{87F2837C-981A-4048-8F90-C125A371AF54}" srcOrd="0" destOrd="0" presId="urn:microsoft.com/office/officeart/2016/7/layout/RepeatingBendingProcessNew"/>
    <dgm:cxn modelId="{9784545C-8F7F-4C52-956E-1C18909EBAB2}" type="presOf" srcId="{5C1167B0-B0D7-4718-9441-E7AE55ED8139}" destId="{BECD289D-077D-4DCC-A704-8829DCE07DB8}" srcOrd="0" destOrd="0" presId="urn:microsoft.com/office/officeart/2016/7/layout/RepeatingBendingProcessNew"/>
    <dgm:cxn modelId="{6537935F-1E86-48D6-86D9-F7AF095FEC7C}" type="presOf" srcId="{5822CAAB-0662-4525-9C31-8DB58A6244ED}" destId="{8C9B7938-250F-4540-8A74-5B0D8546BCD3}" srcOrd="1" destOrd="0" presId="urn:microsoft.com/office/officeart/2016/7/layout/RepeatingBendingProcessNew"/>
    <dgm:cxn modelId="{D5A7E946-BE6F-4F28-BC22-5357CB5D7FA5}" srcId="{5C1167B0-B0D7-4718-9441-E7AE55ED8139}" destId="{B5465EF2-47BF-47C7-8057-446C2BAE3758}" srcOrd="4" destOrd="0" parTransId="{4DC5F9C6-8B36-4EA6-B027-20BE2E397C73}" sibTransId="{EB945E67-D26C-48AB-980A-4940B49C7A8F}"/>
    <dgm:cxn modelId="{AF9E8982-1D4F-4D3B-98AA-416450E47DBD}" type="presOf" srcId="{EB945E67-D26C-48AB-980A-4940B49C7A8F}" destId="{5A76AB65-5960-45C2-AEF5-2EABC31346F9}" srcOrd="0" destOrd="0" presId="urn:microsoft.com/office/officeart/2016/7/layout/RepeatingBendingProcessNew"/>
    <dgm:cxn modelId="{DC77A682-881F-4CF9-B069-96712114052C}" type="presOf" srcId="{3052BD7A-119B-4F99-A2E8-B2EFB43A44DF}" destId="{F10A7096-3ED7-40E8-90A5-C281CCBC8066}" srcOrd="0" destOrd="0" presId="urn:microsoft.com/office/officeart/2016/7/layout/RepeatingBendingProcessNew"/>
    <dgm:cxn modelId="{132E9C95-79F8-4ED8-A720-608E046D5C44}" type="presOf" srcId="{B5465EF2-47BF-47C7-8057-446C2BAE3758}" destId="{3989AAA0-EE12-4CF8-84A4-B1EE6DA6C52F}" srcOrd="0" destOrd="0" presId="urn:microsoft.com/office/officeart/2016/7/layout/RepeatingBendingProcessNew"/>
    <dgm:cxn modelId="{60B382A5-4A17-40C1-AAC2-23BFD53A9BC2}" type="presOf" srcId="{A6C19D73-CB73-43C7-8EC1-487CC8E694E2}" destId="{D9808F88-75BD-44E5-93D8-A0E9BFBFB43B}" srcOrd="0" destOrd="0" presId="urn:microsoft.com/office/officeart/2016/7/layout/RepeatingBendingProcessNew"/>
    <dgm:cxn modelId="{217557AB-A603-41B4-8D20-4B1C28E5E720}" type="presOf" srcId="{EB945E67-D26C-48AB-980A-4940B49C7A8F}" destId="{B009B9AB-CEF3-423A-BBCE-766BC2B18B3C}" srcOrd="1" destOrd="0" presId="urn:microsoft.com/office/officeart/2016/7/layout/RepeatingBendingProcessNew"/>
    <dgm:cxn modelId="{AB24C9B0-4E35-467C-81EE-C98C875E9E59}" type="presOf" srcId="{EF5ABA04-4439-456F-978C-A99DE1A2DD7B}" destId="{FB7D00CC-6FB0-4E51-BBC2-CDCFDE22E9E1}" srcOrd="0" destOrd="0" presId="urn:microsoft.com/office/officeart/2016/7/layout/RepeatingBendingProcessNew"/>
    <dgm:cxn modelId="{316010B5-A510-462A-9695-8343E4970BB1}" type="presOf" srcId="{48AFAF16-C3DD-4992-9CCB-F0A70BCCE94E}" destId="{D05B0943-C55C-485D-963D-F46D273DD3A1}" srcOrd="0" destOrd="0" presId="urn:microsoft.com/office/officeart/2016/7/layout/RepeatingBendingProcessNew"/>
    <dgm:cxn modelId="{E9E836BB-FBFE-4283-BDDC-6742CA41C1B7}" type="presOf" srcId="{DF67D35C-C304-4964-A345-728E00ABA332}" destId="{16FA5BAF-28C5-4410-B921-8E799C280C29}" srcOrd="0" destOrd="0" presId="urn:microsoft.com/office/officeart/2016/7/layout/RepeatingBendingProcessNew"/>
    <dgm:cxn modelId="{C459F8D2-00DC-4454-AEF5-8FF30951DC0C}" srcId="{5C1167B0-B0D7-4718-9441-E7AE55ED8139}" destId="{A6C19D73-CB73-43C7-8EC1-487CC8E694E2}" srcOrd="5" destOrd="0" parTransId="{203B4E3E-20F6-483D-882B-4A97C6DF46C7}" sibTransId="{2ABFE2F7-2417-4FFE-BEA4-242589248817}"/>
    <dgm:cxn modelId="{A4B440D7-D550-47C9-8E0E-E2435B32B311}" srcId="{5C1167B0-B0D7-4718-9441-E7AE55ED8139}" destId="{EF5ABA04-4439-456F-978C-A99DE1A2DD7B}" srcOrd="3" destOrd="0" parTransId="{3A226F46-C54F-4043-B9B9-9443AB9F5BEA}" sibTransId="{ED9C9619-DE19-4A86-BA50-A50BD750E1F3}"/>
    <dgm:cxn modelId="{BECC79DD-C71D-4DD4-A8DB-DE26149E774E}" srcId="{5C1167B0-B0D7-4718-9441-E7AE55ED8139}" destId="{BE5DB85D-02B9-461D-82DD-B663A1D1334E}" srcOrd="1" destOrd="0" parTransId="{577FF02C-378D-4CFB-95A5-D2DE6A65EE23}" sibTransId="{DF67D35C-C304-4964-A345-728E00ABA332}"/>
    <dgm:cxn modelId="{9A0632F6-05DF-4DC7-BA92-FA975F62AACF}" srcId="{5C1167B0-B0D7-4718-9441-E7AE55ED8139}" destId="{9473F89B-F8BE-4945-94B6-B27F4E22341D}" srcOrd="2" destOrd="0" parTransId="{19D1720D-2ACE-44A2-BF85-A2A16E3F9B73}" sibTransId="{3052BD7A-119B-4F99-A2E8-B2EFB43A44DF}"/>
    <dgm:cxn modelId="{E1392BFF-9A83-420F-AFDB-3CAE834BECDF}" type="presOf" srcId="{ED9C9619-DE19-4A86-BA50-A50BD750E1F3}" destId="{5FA10AC0-6EFF-4464-8190-626555A0C596}" srcOrd="0" destOrd="0" presId="urn:microsoft.com/office/officeart/2016/7/layout/RepeatingBendingProcessNew"/>
    <dgm:cxn modelId="{505D3BB5-9939-4D40-94B8-E2633AF94E09}" type="presParOf" srcId="{BECD289D-077D-4DCC-A704-8829DCE07DB8}" destId="{D05B0943-C55C-485D-963D-F46D273DD3A1}" srcOrd="0" destOrd="0" presId="urn:microsoft.com/office/officeart/2016/7/layout/RepeatingBendingProcessNew"/>
    <dgm:cxn modelId="{17F464AE-3BF4-4A28-B420-16B8F1CF04E5}" type="presParOf" srcId="{BECD289D-077D-4DCC-A704-8829DCE07DB8}" destId="{86694ECB-0EB6-4FD4-B9D8-132C36F02EB0}" srcOrd="1" destOrd="0" presId="urn:microsoft.com/office/officeart/2016/7/layout/RepeatingBendingProcessNew"/>
    <dgm:cxn modelId="{9B34DBC2-1B60-4EE1-8619-CCC8C51977A3}" type="presParOf" srcId="{86694ECB-0EB6-4FD4-B9D8-132C36F02EB0}" destId="{8C9B7938-250F-4540-8A74-5B0D8546BCD3}" srcOrd="0" destOrd="0" presId="urn:microsoft.com/office/officeart/2016/7/layout/RepeatingBendingProcessNew"/>
    <dgm:cxn modelId="{C9DB0F98-34E2-4300-B60C-12E910AB6CA0}" type="presParOf" srcId="{BECD289D-077D-4DCC-A704-8829DCE07DB8}" destId="{512AA779-8651-44B0-A569-A05F07FAE7FB}" srcOrd="2" destOrd="0" presId="urn:microsoft.com/office/officeart/2016/7/layout/RepeatingBendingProcessNew"/>
    <dgm:cxn modelId="{97703E8F-6C2F-418F-B52C-FC215149CA3F}" type="presParOf" srcId="{BECD289D-077D-4DCC-A704-8829DCE07DB8}" destId="{16FA5BAF-28C5-4410-B921-8E799C280C29}" srcOrd="3" destOrd="0" presId="urn:microsoft.com/office/officeart/2016/7/layout/RepeatingBendingProcessNew"/>
    <dgm:cxn modelId="{D18D68B5-3293-4E16-A65E-96C0B8E6E6BB}" type="presParOf" srcId="{16FA5BAF-28C5-4410-B921-8E799C280C29}" destId="{AD355DB7-B2DF-4D93-8449-0E3D41849349}" srcOrd="0" destOrd="0" presId="urn:microsoft.com/office/officeart/2016/7/layout/RepeatingBendingProcessNew"/>
    <dgm:cxn modelId="{FE59BD37-315D-45AF-A963-4CCB1B510062}" type="presParOf" srcId="{BECD289D-077D-4DCC-A704-8829DCE07DB8}" destId="{87F2837C-981A-4048-8F90-C125A371AF54}" srcOrd="4" destOrd="0" presId="urn:microsoft.com/office/officeart/2016/7/layout/RepeatingBendingProcessNew"/>
    <dgm:cxn modelId="{84A088B1-C081-4389-842E-0326889A3764}" type="presParOf" srcId="{BECD289D-077D-4DCC-A704-8829DCE07DB8}" destId="{F10A7096-3ED7-40E8-90A5-C281CCBC8066}" srcOrd="5" destOrd="0" presId="urn:microsoft.com/office/officeart/2016/7/layout/RepeatingBendingProcessNew"/>
    <dgm:cxn modelId="{7496A456-FB60-44C1-AEB7-23C2933B58CC}" type="presParOf" srcId="{F10A7096-3ED7-40E8-90A5-C281CCBC8066}" destId="{DDBCC1A3-4334-4241-9414-62ABC90FB915}" srcOrd="0" destOrd="0" presId="urn:microsoft.com/office/officeart/2016/7/layout/RepeatingBendingProcessNew"/>
    <dgm:cxn modelId="{D8A5F111-934F-4C12-B757-A175DC0212C2}" type="presParOf" srcId="{BECD289D-077D-4DCC-A704-8829DCE07DB8}" destId="{FB7D00CC-6FB0-4E51-BBC2-CDCFDE22E9E1}" srcOrd="6" destOrd="0" presId="urn:microsoft.com/office/officeart/2016/7/layout/RepeatingBendingProcessNew"/>
    <dgm:cxn modelId="{B61F612B-B7D6-4196-8A36-BEEDBB39F948}" type="presParOf" srcId="{BECD289D-077D-4DCC-A704-8829DCE07DB8}" destId="{5FA10AC0-6EFF-4464-8190-626555A0C596}" srcOrd="7" destOrd="0" presId="urn:microsoft.com/office/officeart/2016/7/layout/RepeatingBendingProcessNew"/>
    <dgm:cxn modelId="{84FA728B-B46B-4947-BB7B-E40128394306}" type="presParOf" srcId="{5FA10AC0-6EFF-4464-8190-626555A0C596}" destId="{171CB781-F43E-4EDB-95E0-9FA322A20A7C}" srcOrd="0" destOrd="0" presId="urn:microsoft.com/office/officeart/2016/7/layout/RepeatingBendingProcessNew"/>
    <dgm:cxn modelId="{C4A9701B-3EA9-4201-BD65-04A2D5E3F8F3}" type="presParOf" srcId="{BECD289D-077D-4DCC-A704-8829DCE07DB8}" destId="{3989AAA0-EE12-4CF8-84A4-B1EE6DA6C52F}" srcOrd="8" destOrd="0" presId="urn:microsoft.com/office/officeart/2016/7/layout/RepeatingBendingProcessNew"/>
    <dgm:cxn modelId="{D616A574-D879-4F0E-B1BA-B0517F2E4DE8}" type="presParOf" srcId="{BECD289D-077D-4DCC-A704-8829DCE07DB8}" destId="{5A76AB65-5960-45C2-AEF5-2EABC31346F9}" srcOrd="9" destOrd="0" presId="urn:microsoft.com/office/officeart/2016/7/layout/RepeatingBendingProcessNew"/>
    <dgm:cxn modelId="{3BA88F70-0C98-46C7-887E-05D6B5CCA2B7}" type="presParOf" srcId="{5A76AB65-5960-45C2-AEF5-2EABC31346F9}" destId="{B009B9AB-CEF3-423A-BBCE-766BC2B18B3C}" srcOrd="0" destOrd="0" presId="urn:microsoft.com/office/officeart/2016/7/layout/RepeatingBendingProcessNew"/>
    <dgm:cxn modelId="{73C9585B-3E2C-4F9E-A0D3-6117E8F669E9}" type="presParOf" srcId="{BECD289D-077D-4DCC-A704-8829DCE07DB8}" destId="{D9808F88-75BD-44E5-93D8-A0E9BFBFB43B}"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A3F114-1F72-4A19-99BC-051B91D9A389}"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B6A63006-8FFC-4FA6-888C-15F6D29598A1}">
      <dgm:prSet/>
      <dgm:spPr/>
      <dgm:t>
        <a:bodyPr/>
        <a:lstStyle/>
        <a:p>
          <a:pPr>
            <a:lnSpc>
              <a:spcPct val="100000"/>
            </a:lnSpc>
          </a:pPr>
          <a:r>
            <a:rPr lang="fr-BE"/>
            <a:t>Espaces de jonction ? </a:t>
          </a:r>
          <a:endParaRPr lang="en-US"/>
        </a:p>
      </dgm:t>
    </dgm:pt>
    <dgm:pt modelId="{3243D274-2671-495B-A918-DEDB5C1BFC53}" type="parTrans" cxnId="{FD71BD1F-B768-452D-97EE-0883DF76D4E0}">
      <dgm:prSet/>
      <dgm:spPr/>
      <dgm:t>
        <a:bodyPr/>
        <a:lstStyle/>
        <a:p>
          <a:endParaRPr lang="en-US"/>
        </a:p>
      </dgm:t>
    </dgm:pt>
    <dgm:pt modelId="{985715F6-00BE-48D9-BD0E-E515E5EC0AA8}" type="sibTrans" cxnId="{FD71BD1F-B768-452D-97EE-0883DF76D4E0}">
      <dgm:prSet/>
      <dgm:spPr/>
      <dgm:t>
        <a:bodyPr/>
        <a:lstStyle/>
        <a:p>
          <a:endParaRPr lang="en-US"/>
        </a:p>
      </dgm:t>
    </dgm:pt>
    <dgm:pt modelId="{F87713CF-471C-4E40-9885-4306B0CE27CD}">
      <dgm:prSet/>
      <dgm:spPr/>
      <dgm:t>
        <a:bodyPr/>
        <a:lstStyle/>
        <a:p>
          <a:pPr>
            <a:lnSpc>
              <a:spcPct val="100000"/>
            </a:lnSpc>
          </a:pPr>
          <a:r>
            <a:rPr lang="fr-BE"/>
            <a:t>Danger pour l’individu ? ( film Robocop, Existenz, etc)</a:t>
          </a:r>
          <a:endParaRPr lang="en-US"/>
        </a:p>
      </dgm:t>
    </dgm:pt>
    <dgm:pt modelId="{926EBA4B-6B64-43BF-916D-8AFB7FAC498B}" type="parTrans" cxnId="{7389F86D-B8C2-4A1F-9F44-15D77F15D7A0}">
      <dgm:prSet/>
      <dgm:spPr/>
      <dgm:t>
        <a:bodyPr/>
        <a:lstStyle/>
        <a:p>
          <a:endParaRPr lang="en-US"/>
        </a:p>
      </dgm:t>
    </dgm:pt>
    <dgm:pt modelId="{7E937B50-C7DE-4FF0-92B0-927B1B31E393}" type="sibTrans" cxnId="{7389F86D-B8C2-4A1F-9F44-15D77F15D7A0}">
      <dgm:prSet/>
      <dgm:spPr/>
      <dgm:t>
        <a:bodyPr/>
        <a:lstStyle/>
        <a:p>
          <a:endParaRPr lang="en-US"/>
        </a:p>
      </dgm:t>
    </dgm:pt>
    <dgm:pt modelId="{DBCFB1E1-0D42-426A-BA29-7D0B1CC6C54A}">
      <dgm:prSet/>
      <dgm:spPr/>
      <dgm:t>
        <a:bodyPr/>
        <a:lstStyle/>
        <a:p>
          <a:pPr>
            <a:lnSpc>
              <a:spcPct val="100000"/>
            </a:lnSpc>
          </a:pPr>
          <a:r>
            <a:rPr lang="fr-BE"/>
            <a:t>Cyborg naturel (andy Clark)</a:t>
          </a:r>
          <a:endParaRPr lang="en-US"/>
        </a:p>
      </dgm:t>
    </dgm:pt>
    <dgm:pt modelId="{C1DACF0A-E3AF-4263-8310-1E3720CB13D0}" type="parTrans" cxnId="{4573B19B-AF1A-412D-A773-D38571488E5C}">
      <dgm:prSet/>
      <dgm:spPr/>
      <dgm:t>
        <a:bodyPr/>
        <a:lstStyle/>
        <a:p>
          <a:endParaRPr lang="en-US"/>
        </a:p>
      </dgm:t>
    </dgm:pt>
    <dgm:pt modelId="{2EAA7869-2ACE-4A02-81E1-D0EDC9402473}" type="sibTrans" cxnId="{4573B19B-AF1A-412D-A773-D38571488E5C}">
      <dgm:prSet/>
      <dgm:spPr/>
      <dgm:t>
        <a:bodyPr/>
        <a:lstStyle/>
        <a:p>
          <a:endParaRPr lang="en-US"/>
        </a:p>
      </dgm:t>
    </dgm:pt>
    <dgm:pt modelId="{A133E1B3-F7FE-4236-9A0B-9C398BC99D6F}">
      <dgm:prSet/>
      <dgm:spPr/>
      <dgm:t>
        <a:bodyPr/>
        <a:lstStyle/>
        <a:p>
          <a:pPr>
            <a:lnSpc>
              <a:spcPct val="100000"/>
            </a:lnSpc>
          </a:pPr>
          <a:r>
            <a:rPr lang="fr-BE"/>
            <a:t>Confusion, confusion </a:t>
          </a:r>
          <a:endParaRPr lang="en-US"/>
        </a:p>
      </dgm:t>
    </dgm:pt>
    <dgm:pt modelId="{A0C364BB-C4F4-4346-8BF4-1BA8D8A0D598}" type="parTrans" cxnId="{E8E4D822-278D-4684-B296-A437407E6566}">
      <dgm:prSet/>
      <dgm:spPr/>
      <dgm:t>
        <a:bodyPr/>
        <a:lstStyle/>
        <a:p>
          <a:endParaRPr lang="en-US"/>
        </a:p>
      </dgm:t>
    </dgm:pt>
    <dgm:pt modelId="{3C781CEC-F618-4205-9309-2648C4F4D155}" type="sibTrans" cxnId="{E8E4D822-278D-4684-B296-A437407E6566}">
      <dgm:prSet/>
      <dgm:spPr/>
      <dgm:t>
        <a:bodyPr/>
        <a:lstStyle/>
        <a:p>
          <a:endParaRPr lang="en-US"/>
        </a:p>
      </dgm:t>
    </dgm:pt>
    <dgm:pt modelId="{7D17A51A-5692-45CC-AED0-856B4AF5B7F8}">
      <dgm:prSet/>
      <dgm:spPr/>
      <dgm:t>
        <a:bodyPr/>
        <a:lstStyle/>
        <a:p>
          <a:pPr>
            <a:lnSpc>
              <a:spcPct val="100000"/>
            </a:lnSpc>
          </a:pPr>
          <a:r>
            <a:rPr lang="fr-BE"/>
            <a:t>Lunettes connectées, casque immersif, </a:t>
          </a:r>
          <a:endParaRPr lang="en-US"/>
        </a:p>
      </dgm:t>
    </dgm:pt>
    <dgm:pt modelId="{0AE18EE8-2F72-49A9-9D8A-5AEBB4191A75}" type="parTrans" cxnId="{A17A8E2E-FECB-4A45-BAA4-9C80BB966C5A}">
      <dgm:prSet/>
      <dgm:spPr/>
      <dgm:t>
        <a:bodyPr/>
        <a:lstStyle/>
        <a:p>
          <a:endParaRPr lang="en-US"/>
        </a:p>
      </dgm:t>
    </dgm:pt>
    <dgm:pt modelId="{B19D8F5A-A49F-44A4-A4EC-A35F5DAB19A5}" type="sibTrans" cxnId="{A17A8E2E-FECB-4A45-BAA4-9C80BB966C5A}">
      <dgm:prSet/>
      <dgm:spPr/>
      <dgm:t>
        <a:bodyPr/>
        <a:lstStyle/>
        <a:p>
          <a:endParaRPr lang="en-US"/>
        </a:p>
      </dgm:t>
    </dgm:pt>
    <dgm:pt modelId="{26951C13-B83C-4F37-A1E0-095CD4429BAF}">
      <dgm:prSet/>
      <dgm:spPr/>
      <dgm:t>
        <a:bodyPr/>
        <a:lstStyle/>
        <a:p>
          <a:pPr>
            <a:lnSpc>
              <a:spcPct val="100000"/>
            </a:lnSpc>
          </a:pPr>
          <a:r>
            <a:rPr lang="fr-BE"/>
            <a:t>→ de la notion d’hybridation </a:t>
          </a:r>
          <a:endParaRPr lang="en-US"/>
        </a:p>
      </dgm:t>
    </dgm:pt>
    <dgm:pt modelId="{F7769DA0-84CA-40C8-8A7A-42B91BD77C3F}" type="parTrans" cxnId="{C9A06E6C-2F6B-4758-B776-0B66D5C43C24}">
      <dgm:prSet/>
      <dgm:spPr/>
      <dgm:t>
        <a:bodyPr/>
        <a:lstStyle/>
        <a:p>
          <a:endParaRPr lang="en-US"/>
        </a:p>
      </dgm:t>
    </dgm:pt>
    <dgm:pt modelId="{C1F189B8-B205-4D9C-B4A5-3D5C89977504}" type="sibTrans" cxnId="{C9A06E6C-2F6B-4758-B776-0B66D5C43C24}">
      <dgm:prSet/>
      <dgm:spPr/>
      <dgm:t>
        <a:bodyPr/>
        <a:lstStyle/>
        <a:p>
          <a:endParaRPr lang="en-US"/>
        </a:p>
      </dgm:t>
    </dgm:pt>
    <dgm:pt modelId="{8778E6F9-D36B-45A5-BEEF-36AC16BA4166}" type="pres">
      <dgm:prSet presAssocID="{65A3F114-1F72-4A19-99BC-051B91D9A389}" presName="linear" presStyleCnt="0">
        <dgm:presLayoutVars>
          <dgm:dir/>
          <dgm:animLvl val="lvl"/>
          <dgm:resizeHandles val="exact"/>
        </dgm:presLayoutVars>
      </dgm:prSet>
      <dgm:spPr/>
    </dgm:pt>
    <dgm:pt modelId="{CC49E82C-582E-4479-8393-6B8E353DFF67}" type="pres">
      <dgm:prSet presAssocID="{B6A63006-8FFC-4FA6-888C-15F6D29598A1}" presName="parentLin" presStyleCnt="0"/>
      <dgm:spPr/>
    </dgm:pt>
    <dgm:pt modelId="{F8A1E7F1-38C0-4AC2-AAB4-9A6842C81FB7}" type="pres">
      <dgm:prSet presAssocID="{B6A63006-8FFC-4FA6-888C-15F6D29598A1}" presName="parentLeftMargin" presStyleLbl="node1" presStyleIdx="0" presStyleCnt="4"/>
      <dgm:spPr/>
    </dgm:pt>
    <dgm:pt modelId="{2B58F57E-6412-450D-8D4E-BF8B051E7351}" type="pres">
      <dgm:prSet presAssocID="{B6A63006-8FFC-4FA6-888C-15F6D29598A1}" presName="parentText" presStyleLbl="node1" presStyleIdx="0" presStyleCnt="4">
        <dgm:presLayoutVars>
          <dgm:chMax val="0"/>
          <dgm:bulletEnabled val="1"/>
        </dgm:presLayoutVars>
      </dgm:prSet>
      <dgm:spPr/>
    </dgm:pt>
    <dgm:pt modelId="{DAE07F32-C40C-449B-A900-56162669DB76}" type="pres">
      <dgm:prSet presAssocID="{B6A63006-8FFC-4FA6-888C-15F6D29598A1}" presName="negativeSpace" presStyleCnt="0"/>
      <dgm:spPr/>
    </dgm:pt>
    <dgm:pt modelId="{FBBF8649-EFEA-47FC-87FD-168AE97FDB18}" type="pres">
      <dgm:prSet presAssocID="{B6A63006-8FFC-4FA6-888C-15F6D29598A1}" presName="childText" presStyleLbl="conFgAcc1" presStyleIdx="0" presStyleCnt="4">
        <dgm:presLayoutVars>
          <dgm:bulletEnabled val="1"/>
        </dgm:presLayoutVars>
      </dgm:prSet>
      <dgm:spPr/>
    </dgm:pt>
    <dgm:pt modelId="{71161D48-9BEE-41C9-9DE0-B01EAFF1DC68}" type="pres">
      <dgm:prSet presAssocID="{985715F6-00BE-48D9-BD0E-E515E5EC0AA8}" presName="spaceBetweenRectangles" presStyleCnt="0"/>
      <dgm:spPr/>
    </dgm:pt>
    <dgm:pt modelId="{B702D637-E99E-4C48-9C3A-49E4C24F959A}" type="pres">
      <dgm:prSet presAssocID="{DBCFB1E1-0D42-426A-BA29-7D0B1CC6C54A}" presName="parentLin" presStyleCnt="0"/>
      <dgm:spPr/>
    </dgm:pt>
    <dgm:pt modelId="{9DB8AB52-E2E3-470A-BA65-2AB6EA46AEBE}" type="pres">
      <dgm:prSet presAssocID="{DBCFB1E1-0D42-426A-BA29-7D0B1CC6C54A}" presName="parentLeftMargin" presStyleLbl="node1" presStyleIdx="0" presStyleCnt="4"/>
      <dgm:spPr/>
    </dgm:pt>
    <dgm:pt modelId="{D2BA2819-DD76-480E-BCAC-AC48CD9E1F20}" type="pres">
      <dgm:prSet presAssocID="{DBCFB1E1-0D42-426A-BA29-7D0B1CC6C54A}" presName="parentText" presStyleLbl="node1" presStyleIdx="1" presStyleCnt="4">
        <dgm:presLayoutVars>
          <dgm:chMax val="0"/>
          <dgm:bulletEnabled val="1"/>
        </dgm:presLayoutVars>
      </dgm:prSet>
      <dgm:spPr/>
    </dgm:pt>
    <dgm:pt modelId="{42FCFA02-89DB-4BE9-81F4-A2B15D60D811}" type="pres">
      <dgm:prSet presAssocID="{DBCFB1E1-0D42-426A-BA29-7D0B1CC6C54A}" presName="negativeSpace" presStyleCnt="0"/>
      <dgm:spPr/>
    </dgm:pt>
    <dgm:pt modelId="{90490CF1-903B-42D9-846E-16624F26A418}" type="pres">
      <dgm:prSet presAssocID="{DBCFB1E1-0D42-426A-BA29-7D0B1CC6C54A}" presName="childText" presStyleLbl="conFgAcc1" presStyleIdx="1" presStyleCnt="4">
        <dgm:presLayoutVars>
          <dgm:bulletEnabled val="1"/>
        </dgm:presLayoutVars>
      </dgm:prSet>
      <dgm:spPr/>
    </dgm:pt>
    <dgm:pt modelId="{B416BFEF-1A42-4241-AF99-38D00CCAD5FF}" type="pres">
      <dgm:prSet presAssocID="{2EAA7869-2ACE-4A02-81E1-D0EDC9402473}" presName="spaceBetweenRectangles" presStyleCnt="0"/>
      <dgm:spPr/>
    </dgm:pt>
    <dgm:pt modelId="{19BD9F79-19A1-4E1F-89FB-E07971475897}" type="pres">
      <dgm:prSet presAssocID="{A133E1B3-F7FE-4236-9A0B-9C398BC99D6F}" presName="parentLin" presStyleCnt="0"/>
      <dgm:spPr/>
    </dgm:pt>
    <dgm:pt modelId="{1D4CD4EE-B90A-4054-AF3A-871AEECDB339}" type="pres">
      <dgm:prSet presAssocID="{A133E1B3-F7FE-4236-9A0B-9C398BC99D6F}" presName="parentLeftMargin" presStyleLbl="node1" presStyleIdx="1" presStyleCnt="4"/>
      <dgm:spPr/>
    </dgm:pt>
    <dgm:pt modelId="{E4345277-D212-4FCF-AC1D-AFD676FF7393}" type="pres">
      <dgm:prSet presAssocID="{A133E1B3-F7FE-4236-9A0B-9C398BC99D6F}" presName="parentText" presStyleLbl="node1" presStyleIdx="2" presStyleCnt="4">
        <dgm:presLayoutVars>
          <dgm:chMax val="0"/>
          <dgm:bulletEnabled val="1"/>
        </dgm:presLayoutVars>
      </dgm:prSet>
      <dgm:spPr/>
    </dgm:pt>
    <dgm:pt modelId="{94603E5E-309D-4D9A-8EFD-E8DB841B013A}" type="pres">
      <dgm:prSet presAssocID="{A133E1B3-F7FE-4236-9A0B-9C398BC99D6F}" presName="negativeSpace" presStyleCnt="0"/>
      <dgm:spPr/>
    </dgm:pt>
    <dgm:pt modelId="{EA79964E-7243-4307-BC97-52ABDAFAA51F}" type="pres">
      <dgm:prSet presAssocID="{A133E1B3-F7FE-4236-9A0B-9C398BC99D6F}" presName="childText" presStyleLbl="conFgAcc1" presStyleIdx="2" presStyleCnt="4">
        <dgm:presLayoutVars>
          <dgm:bulletEnabled val="1"/>
        </dgm:presLayoutVars>
      </dgm:prSet>
      <dgm:spPr/>
    </dgm:pt>
    <dgm:pt modelId="{6A8FDBB3-0558-487E-BDED-CDDB9FF45B9B}" type="pres">
      <dgm:prSet presAssocID="{3C781CEC-F618-4205-9309-2648C4F4D155}" presName="spaceBetweenRectangles" presStyleCnt="0"/>
      <dgm:spPr/>
    </dgm:pt>
    <dgm:pt modelId="{0929713E-FE98-4529-BBB6-51C62891D1FB}" type="pres">
      <dgm:prSet presAssocID="{26951C13-B83C-4F37-A1E0-095CD4429BAF}" presName="parentLin" presStyleCnt="0"/>
      <dgm:spPr/>
    </dgm:pt>
    <dgm:pt modelId="{0DB9B95C-30B0-46BF-B4D3-E5090FD97148}" type="pres">
      <dgm:prSet presAssocID="{26951C13-B83C-4F37-A1E0-095CD4429BAF}" presName="parentLeftMargin" presStyleLbl="node1" presStyleIdx="2" presStyleCnt="4"/>
      <dgm:spPr/>
    </dgm:pt>
    <dgm:pt modelId="{16E2EACB-8F87-4A9B-94C3-5790DF622A80}" type="pres">
      <dgm:prSet presAssocID="{26951C13-B83C-4F37-A1E0-095CD4429BAF}" presName="parentText" presStyleLbl="node1" presStyleIdx="3" presStyleCnt="4">
        <dgm:presLayoutVars>
          <dgm:chMax val="0"/>
          <dgm:bulletEnabled val="1"/>
        </dgm:presLayoutVars>
      </dgm:prSet>
      <dgm:spPr/>
    </dgm:pt>
    <dgm:pt modelId="{1F5FA9AD-7541-419E-9186-59BC34327FEF}" type="pres">
      <dgm:prSet presAssocID="{26951C13-B83C-4F37-A1E0-095CD4429BAF}" presName="negativeSpace" presStyleCnt="0"/>
      <dgm:spPr/>
    </dgm:pt>
    <dgm:pt modelId="{79A8B351-1E4E-49C2-8B58-ED57D521A57E}" type="pres">
      <dgm:prSet presAssocID="{26951C13-B83C-4F37-A1E0-095CD4429BAF}" presName="childText" presStyleLbl="conFgAcc1" presStyleIdx="3" presStyleCnt="4">
        <dgm:presLayoutVars>
          <dgm:bulletEnabled val="1"/>
        </dgm:presLayoutVars>
      </dgm:prSet>
      <dgm:spPr/>
    </dgm:pt>
  </dgm:ptLst>
  <dgm:cxnLst>
    <dgm:cxn modelId="{4DCD0313-6766-448F-83E0-63577D6059D4}" type="presOf" srcId="{65A3F114-1F72-4A19-99BC-051B91D9A389}" destId="{8778E6F9-D36B-45A5-BEEF-36AC16BA4166}" srcOrd="0" destOrd="0" presId="urn:microsoft.com/office/officeart/2005/8/layout/list1"/>
    <dgm:cxn modelId="{1E1C5B16-8DA5-4D1B-858D-072011845FEE}" type="presOf" srcId="{26951C13-B83C-4F37-A1E0-095CD4429BAF}" destId="{16E2EACB-8F87-4A9B-94C3-5790DF622A80}" srcOrd="1" destOrd="0" presId="urn:microsoft.com/office/officeart/2005/8/layout/list1"/>
    <dgm:cxn modelId="{FD71BD1F-B768-452D-97EE-0883DF76D4E0}" srcId="{65A3F114-1F72-4A19-99BC-051B91D9A389}" destId="{B6A63006-8FFC-4FA6-888C-15F6D29598A1}" srcOrd="0" destOrd="0" parTransId="{3243D274-2671-495B-A918-DEDB5C1BFC53}" sibTransId="{985715F6-00BE-48D9-BD0E-E515E5EC0AA8}"/>
    <dgm:cxn modelId="{E8E4D822-278D-4684-B296-A437407E6566}" srcId="{65A3F114-1F72-4A19-99BC-051B91D9A389}" destId="{A133E1B3-F7FE-4236-9A0B-9C398BC99D6F}" srcOrd="2" destOrd="0" parTransId="{A0C364BB-C4F4-4346-8BF4-1BA8D8A0D598}" sibTransId="{3C781CEC-F618-4205-9309-2648C4F4D155}"/>
    <dgm:cxn modelId="{A17A8E2E-FECB-4A45-BAA4-9C80BB966C5A}" srcId="{A133E1B3-F7FE-4236-9A0B-9C398BC99D6F}" destId="{7D17A51A-5692-45CC-AED0-856B4AF5B7F8}" srcOrd="0" destOrd="0" parTransId="{0AE18EE8-2F72-49A9-9D8A-5AEBB4191A75}" sibTransId="{B19D8F5A-A49F-44A4-A4EC-A35F5DAB19A5}"/>
    <dgm:cxn modelId="{993D2E65-A38F-4782-8B84-81C3532297D0}" type="presOf" srcId="{B6A63006-8FFC-4FA6-888C-15F6D29598A1}" destId="{2B58F57E-6412-450D-8D4E-BF8B051E7351}" srcOrd="1" destOrd="0" presId="urn:microsoft.com/office/officeart/2005/8/layout/list1"/>
    <dgm:cxn modelId="{C9A06E6C-2F6B-4758-B776-0B66D5C43C24}" srcId="{65A3F114-1F72-4A19-99BC-051B91D9A389}" destId="{26951C13-B83C-4F37-A1E0-095CD4429BAF}" srcOrd="3" destOrd="0" parTransId="{F7769DA0-84CA-40C8-8A7A-42B91BD77C3F}" sibTransId="{C1F189B8-B205-4D9C-B4A5-3D5C89977504}"/>
    <dgm:cxn modelId="{F9A5584D-F5EC-499D-AB48-BD43D5C68C9E}" type="presOf" srcId="{26951C13-B83C-4F37-A1E0-095CD4429BAF}" destId="{0DB9B95C-30B0-46BF-B4D3-E5090FD97148}" srcOrd="0" destOrd="0" presId="urn:microsoft.com/office/officeart/2005/8/layout/list1"/>
    <dgm:cxn modelId="{7389F86D-B8C2-4A1F-9F44-15D77F15D7A0}" srcId="{B6A63006-8FFC-4FA6-888C-15F6D29598A1}" destId="{F87713CF-471C-4E40-9885-4306B0CE27CD}" srcOrd="0" destOrd="0" parTransId="{926EBA4B-6B64-43BF-916D-8AFB7FAC498B}" sibTransId="{7E937B50-C7DE-4FF0-92B0-927B1B31E393}"/>
    <dgm:cxn modelId="{E903A46F-328F-4508-A1E2-480D0A71CD4F}" type="presOf" srcId="{DBCFB1E1-0D42-426A-BA29-7D0B1CC6C54A}" destId="{D2BA2819-DD76-480E-BCAC-AC48CD9E1F20}" srcOrd="1" destOrd="0" presId="urn:microsoft.com/office/officeart/2005/8/layout/list1"/>
    <dgm:cxn modelId="{6330CD75-2EC2-47C2-BA8B-EE6DD4342136}" type="presOf" srcId="{A133E1B3-F7FE-4236-9A0B-9C398BC99D6F}" destId="{1D4CD4EE-B90A-4054-AF3A-871AEECDB339}" srcOrd="0" destOrd="0" presId="urn:microsoft.com/office/officeart/2005/8/layout/list1"/>
    <dgm:cxn modelId="{4573B19B-AF1A-412D-A773-D38571488E5C}" srcId="{65A3F114-1F72-4A19-99BC-051B91D9A389}" destId="{DBCFB1E1-0D42-426A-BA29-7D0B1CC6C54A}" srcOrd="1" destOrd="0" parTransId="{C1DACF0A-E3AF-4263-8310-1E3720CB13D0}" sibTransId="{2EAA7869-2ACE-4A02-81E1-D0EDC9402473}"/>
    <dgm:cxn modelId="{1A436C9C-F20B-4E09-ADCA-982807EC05C6}" type="presOf" srcId="{F87713CF-471C-4E40-9885-4306B0CE27CD}" destId="{FBBF8649-EFEA-47FC-87FD-168AE97FDB18}" srcOrd="0" destOrd="0" presId="urn:microsoft.com/office/officeart/2005/8/layout/list1"/>
    <dgm:cxn modelId="{562790A5-21BC-40A8-94A6-806CCDE2F909}" type="presOf" srcId="{7D17A51A-5692-45CC-AED0-856B4AF5B7F8}" destId="{EA79964E-7243-4307-BC97-52ABDAFAA51F}" srcOrd="0" destOrd="0" presId="urn:microsoft.com/office/officeart/2005/8/layout/list1"/>
    <dgm:cxn modelId="{83EC0FB1-08FE-4B7B-9CDB-D017056356BF}" type="presOf" srcId="{DBCFB1E1-0D42-426A-BA29-7D0B1CC6C54A}" destId="{9DB8AB52-E2E3-470A-BA65-2AB6EA46AEBE}" srcOrd="0" destOrd="0" presId="urn:microsoft.com/office/officeart/2005/8/layout/list1"/>
    <dgm:cxn modelId="{ED607EC6-C874-4A5E-89D5-08799D0DF5C3}" type="presOf" srcId="{A133E1B3-F7FE-4236-9A0B-9C398BC99D6F}" destId="{E4345277-D212-4FCF-AC1D-AFD676FF7393}" srcOrd="1" destOrd="0" presId="urn:microsoft.com/office/officeart/2005/8/layout/list1"/>
    <dgm:cxn modelId="{9215F9F2-AB93-43E0-9CDB-A32321FD2D41}" type="presOf" srcId="{B6A63006-8FFC-4FA6-888C-15F6D29598A1}" destId="{F8A1E7F1-38C0-4AC2-AAB4-9A6842C81FB7}" srcOrd="0" destOrd="0" presId="urn:microsoft.com/office/officeart/2005/8/layout/list1"/>
    <dgm:cxn modelId="{EA0903B5-8ADB-4636-9978-D34CBB8FD842}" type="presParOf" srcId="{8778E6F9-D36B-45A5-BEEF-36AC16BA4166}" destId="{CC49E82C-582E-4479-8393-6B8E353DFF67}" srcOrd="0" destOrd="0" presId="urn:microsoft.com/office/officeart/2005/8/layout/list1"/>
    <dgm:cxn modelId="{842B3FCC-DDD5-49ED-9BA1-AD2B7F5AACA6}" type="presParOf" srcId="{CC49E82C-582E-4479-8393-6B8E353DFF67}" destId="{F8A1E7F1-38C0-4AC2-AAB4-9A6842C81FB7}" srcOrd="0" destOrd="0" presId="urn:microsoft.com/office/officeart/2005/8/layout/list1"/>
    <dgm:cxn modelId="{41709762-4C7C-43D8-9236-A174FB088023}" type="presParOf" srcId="{CC49E82C-582E-4479-8393-6B8E353DFF67}" destId="{2B58F57E-6412-450D-8D4E-BF8B051E7351}" srcOrd="1" destOrd="0" presId="urn:microsoft.com/office/officeart/2005/8/layout/list1"/>
    <dgm:cxn modelId="{9581B470-4D5F-4548-88D7-46216D207B45}" type="presParOf" srcId="{8778E6F9-D36B-45A5-BEEF-36AC16BA4166}" destId="{DAE07F32-C40C-449B-A900-56162669DB76}" srcOrd="1" destOrd="0" presId="urn:microsoft.com/office/officeart/2005/8/layout/list1"/>
    <dgm:cxn modelId="{E83D538F-122A-4B78-AD1B-342CF505C627}" type="presParOf" srcId="{8778E6F9-D36B-45A5-BEEF-36AC16BA4166}" destId="{FBBF8649-EFEA-47FC-87FD-168AE97FDB18}" srcOrd="2" destOrd="0" presId="urn:microsoft.com/office/officeart/2005/8/layout/list1"/>
    <dgm:cxn modelId="{E9973038-EC16-4AA1-90EA-77C14E1BF94D}" type="presParOf" srcId="{8778E6F9-D36B-45A5-BEEF-36AC16BA4166}" destId="{71161D48-9BEE-41C9-9DE0-B01EAFF1DC68}" srcOrd="3" destOrd="0" presId="urn:microsoft.com/office/officeart/2005/8/layout/list1"/>
    <dgm:cxn modelId="{A880991C-5A1E-4C2B-B33C-4AD5B36851C3}" type="presParOf" srcId="{8778E6F9-D36B-45A5-BEEF-36AC16BA4166}" destId="{B702D637-E99E-4C48-9C3A-49E4C24F959A}" srcOrd="4" destOrd="0" presId="urn:microsoft.com/office/officeart/2005/8/layout/list1"/>
    <dgm:cxn modelId="{8C028926-5DDB-45AB-AA12-DE4EE2DE8D24}" type="presParOf" srcId="{B702D637-E99E-4C48-9C3A-49E4C24F959A}" destId="{9DB8AB52-E2E3-470A-BA65-2AB6EA46AEBE}" srcOrd="0" destOrd="0" presId="urn:microsoft.com/office/officeart/2005/8/layout/list1"/>
    <dgm:cxn modelId="{231218BB-CA3A-43EC-87CA-8ED453C05FF8}" type="presParOf" srcId="{B702D637-E99E-4C48-9C3A-49E4C24F959A}" destId="{D2BA2819-DD76-480E-BCAC-AC48CD9E1F20}" srcOrd="1" destOrd="0" presId="urn:microsoft.com/office/officeart/2005/8/layout/list1"/>
    <dgm:cxn modelId="{BC060062-4D35-409E-8959-3CFA1A0D22F2}" type="presParOf" srcId="{8778E6F9-D36B-45A5-BEEF-36AC16BA4166}" destId="{42FCFA02-89DB-4BE9-81F4-A2B15D60D811}" srcOrd="5" destOrd="0" presId="urn:microsoft.com/office/officeart/2005/8/layout/list1"/>
    <dgm:cxn modelId="{158CDB51-A99E-42B6-988D-985313ACF125}" type="presParOf" srcId="{8778E6F9-D36B-45A5-BEEF-36AC16BA4166}" destId="{90490CF1-903B-42D9-846E-16624F26A418}" srcOrd="6" destOrd="0" presId="urn:microsoft.com/office/officeart/2005/8/layout/list1"/>
    <dgm:cxn modelId="{60150123-4FAF-4303-9FE1-D05A31202465}" type="presParOf" srcId="{8778E6F9-D36B-45A5-BEEF-36AC16BA4166}" destId="{B416BFEF-1A42-4241-AF99-38D00CCAD5FF}" srcOrd="7" destOrd="0" presId="urn:microsoft.com/office/officeart/2005/8/layout/list1"/>
    <dgm:cxn modelId="{D673811D-20D3-46A4-AE48-BCB7EEB8D5DA}" type="presParOf" srcId="{8778E6F9-D36B-45A5-BEEF-36AC16BA4166}" destId="{19BD9F79-19A1-4E1F-89FB-E07971475897}" srcOrd="8" destOrd="0" presId="urn:microsoft.com/office/officeart/2005/8/layout/list1"/>
    <dgm:cxn modelId="{060F4876-7CBC-46DA-90BD-014FBE152714}" type="presParOf" srcId="{19BD9F79-19A1-4E1F-89FB-E07971475897}" destId="{1D4CD4EE-B90A-4054-AF3A-871AEECDB339}" srcOrd="0" destOrd="0" presId="urn:microsoft.com/office/officeart/2005/8/layout/list1"/>
    <dgm:cxn modelId="{2DB859B7-CE88-48FB-AB71-F692FE198582}" type="presParOf" srcId="{19BD9F79-19A1-4E1F-89FB-E07971475897}" destId="{E4345277-D212-4FCF-AC1D-AFD676FF7393}" srcOrd="1" destOrd="0" presId="urn:microsoft.com/office/officeart/2005/8/layout/list1"/>
    <dgm:cxn modelId="{B35A26FD-77AE-4AB4-B36C-8C517ACD9E99}" type="presParOf" srcId="{8778E6F9-D36B-45A5-BEEF-36AC16BA4166}" destId="{94603E5E-309D-4D9A-8EFD-E8DB841B013A}" srcOrd="9" destOrd="0" presId="urn:microsoft.com/office/officeart/2005/8/layout/list1"/>
    <dgm:cxn modelId="{CAA29E3D-D6B2-4476-9FA1-F541CF48D9CC}" type="presParOf" srcId="{8778E6F9-D36B-45A5-BEEF-36AC16BA4166}" destId="{EA79964E-7243-4307-BC97-52ABDAFAA51F}" srcOrd="10" destOrd="0" presId="urn:microsoft.com/office/officeart/2005/8/layout/list1"/>
    <dgm:cxn modelId="{F0B25A21-B4B0-4CD9-8A3B-B4F9FF18D5D3}" type="presParOf" srcId="{8778E6F9-D36B-45A5-BEEF-36AC16BA4166}" destId="{6A8FDBB3-0558-487E-BDED-CDDB9FF45B9B}" srcOrd="11" destOrd="0" presId="urn:microsoft.com/office/officeart/2005/8/layout/list1"/>
    <dgm:cxn modelId="{ABEDFCD0-53E8-41CF-A6B8-D20F8E577B54}" type="presParOf" srcId="{8778E6F9-D36B-45A5-BEEF-36AC16BA4166}" destId="{0929713E-FE98-4529-BBB6-51C62891D1FB}" srcOrd="12" destOrd="0" presId="urn:microsoft.com/office/officeart/2005/8/layout/list1"/>
    <dgm:cxn modelId="{31402D39-3B31-4F58-AE50-F2E99871B26E}" type="presParOf" srcId="{0929713E-FE98-4529-BBB6-51C62891D1FB}" destId="{0DB9B95C-30B0-46BF-B4D3-E5090FD97148}" srcOrd="0" destOrd="0" presId="urn:microsoft.com/office/officeart/2005/8/layout/list1"/>
    <dgm:cxn modelId="{94B93531-6495-4EF5-B82B-54B1AA3C78C8}" type="presParOf" srcId="{0929713E-FE98-4529-BBB6-51C62891D1FB}" destId="{16E2EACB-8F87-4A9B-94C3-5790DF622A80}" srcOrd="1" destOrd="0" presId="urn:microsoft.com/office/officeart/2005/8/layout/list1"/>
    <dgm:cxn modelId="{782F6786-B128-4D9D-82B7-E2A6EFC48A42}" type="presParOf" srcId="{8778E6F9-D36B-45A5-BEEF-36AC16BA4166}" destId="{1F5FA9AD-7541-419E-9186-59BC34327FEF}" srcOrd="13" destOrd="0" presId="urn:microsoft.com/office/officeart/2005/8/layout/list1"/>
    <dgm:cxn modelId="{877C06F6-FFFE-4585-89F7-61A0FFA07CDD}" type="presParOf" srcId="{8778E6F9-D36B-45A5-BEEF-36AC16BA4166}" destId="{79A8B351-1E4E-49C2-8B58-ED57D521A57E}"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075C2D-2450-431C-BDD9-25D04DD76773}"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BA2673A4-09B9-4008-841C-EAD756BF96EF}">
      <dgm:prSet/>
      <dgm:spPr/>
      <dgm:t>
        <a:bodyPr/>
        <a:lstStyle/>
        <a:p>
          <a:r>
            <a:rPr lang="fr-FR"/>
            <a:t>Zone transfrontalière comme espace « espace d’expérimentation » </a:t>
          </a:r>
          <a:endParaRPr lang="en-US"/>
        </a:p>
      </dgm:t>
    </dgm:pt>
    <dgm:pt modelId="{FA6F8A06-A3EA-42C9-948D-5C88A6420657}" type="parTrans" cxnId="{52CA5869-13AC-453F-A8D3-52AC95AA0DFE}">
      <dgm:prSet/>
      <dgm:spPr/>
      <dgm:t>
        <a:bodyPr/>
        <a:lstStyle/>
        <a:p>
          <a:endParaRPr lang="en-US"/>
        </a:p>
      </dgm:t>
    </dgm:pt>
    <dgm:pt modelId="{82753149-97F0-4EA0-9A14-C63759687CBF}" type="sibTrans" cxnId="{52CA5869-13AC-453F-A8D3-52AC95AA0DFE}">
      <dgm:prSet/>
      <dgm:spPr/>
      <dgm:t>
        <a:bodyPr/>
        <a:lstStyle/>
        <a:p>
          <a:endParaRPr lang="en-US"/>
        </a:p>
      </dgm:t>
    </dgm:pt>
    <dgm:pt modelId="{4F801F3D-794C-4BA2-958A-D60095111EFD}">
      <dgm:prSet/>
      <dgm:spPr/>
      <dgm:t>
        <a:bodyPr/>
        <a:lstStyle/>
        <a:p>
          <a:r>
            <a:rPr lang="fr-FR"/>
            <a:t>Incite les chercheurs à explorer d’autres modes de pensée que ceux de la dualité</a:t>
          </a:r>
          <a:endParaRPr lang="en-US"/>
        </a:p>
      </dgm:t>
    </dgm:pt>
    <dgm:pt modelId="{8A9987D1-4748-4F33-8A6A-07081839B752}" type="parTrans" cxnId="{2BEEE110-0A29-4A6D-95DA-6FAF13370849}">
      <dgm:prSet/>
      <dgm:spPr/>
      <dgm:t>
        <a:bodyPr/>
        <a:lstStyle/>
        <a:p>
          <a:endParaRPr lang="en-US"/>
        </a:p>
      </dgm:t>
    </dgm:pt>
    <dgm:pt modelId="{049914BA-AB2B-4417-A390-7AA77E2014E2}" type="sibTrans" cxnId="{2BEEE110-0A29-4A6D-95DA-6FAF13370849}">
      <dgm:prSet/>
      <dgm:spPr/>
      <dgm:t>
        <a:bodyPr/>
        <a:lstStyle/>
        <a:p>
          <a:endParaRPr lang="en-US"/>
        </a:p>
      </dgm:t>
    </dgm:pt>
    <dgm:pt modelId="{0FEC6D42-A9BA-46E7-9D07-278E0F5659F7}">
      <dgm:prSet/>
      <dgm:spPr/>
      <dgm:t>
        <a:bodyPr/>
        <a:lstStyle/>
        <a:p>
          <a:r>
            <a:rPr lang="fr-FR"/>
            <a:t>Jonction homme/numérique </a:t>
          </a:r>
          <a:endParaRPr lang="en-US"/>
        </a:p>
      </dgm:t>
    </dgm:pt>
    <dgm:pt modelId="{A77F5B59-F507-44C5-8A26-2D9F80664A57}" type="parTrans" cxnId="{9473FAFF-5E9E-44B2-B281-EE73CB38EF46}">
      <dgm:prSet/>
      <dgm:spPr/>
      <dgm:t>
        <a:bodyPr/>
        <a:lstStyle/>
        <a:p>
          <a:endParaRPr lang="en-US"/>
        </a:p>
      </dgm:t>
    </dgm:pt>
    <dgm:pt modelId="{13065594-AD67-4FA9-9EC2-240486CB8D4F}" type="sibTrans" cxnId="{9473FAFF-5E9E-44B2-B281-EE73CB38EF46}">
      <dgm:prSet/>
      <dgm:spPr/>
      <dgm:t>
        <a:bodyPr/>
        <a:lstStyle/>
        <a:p>
          <a:endParaRPr lang="en-US"/>
        </a:p>
      </dgm:t>
    </dgm:pt>
    <dgm:pt modelId="{785DE4A5-DF6E-4843-9BBC-BF9F938F2A6D}" type="pres">
      <dgm:prSet presAssocID="{7B075C2D-2450-431C-BDD9-25D04DD76773}" presName="linear" presStyleCnt="0">
        <dgm:presLayoutVars>
          <dgm:animLvl val="lvl"/>
          <dgm:resizeHandles val="exact"/>
        </dgm:presLayoutVars>
      </dgm:prSet>
      <dgm:spPr/>
    </dgm:pt>
    <dgm:pt modelId="{C5CC828A-5D8C-4B31-A2F0-F2C0C49E1E18}" type="pres">
      <dgm:prSet presAssocID="{BA2673A4-09B9-4008-841C-EAD756BF96EF}" presName="parentText" presStyleLbl="node1" presStyleIdx="0" presStyleCnt="3">
        <dgm:presLayoutVars>
          <dgm:chMax val="0"/>
          <dgm:bulletEnabled val="1"/>
        </dgm:presLayoutVars>
      </dgm:prSet>
      <dgm:spPr/>
    </dgm:pt>
    <dgm:pt modelId="{D36404C7-0F47-4647-9A7F-0BF2BEA5BE4A}" type="pres">
      <dgm:prSet presAssocID="{82753149-97F0-4EA0-9A14-C63759687CBF}" presName="spacer" presStyleCnt="0"/>
      <dgm:spPr/>
    </dgm:pt>
    <dgm:pt modelId="{370FB91C-9BEF-45EF-8B2A-A67BF51A6918}" type="pres">
      <dgm:prSet presAssocID="{4F801F3D-794C-4BA2-958A-D60095111EFD}" presName="parentText" presStyleLbl="node1" presStyleIdx="1" presStyleCnt="3">
        <dgm:presLayoutVars>
          <dgm:chMax val="0"/>
          <dgm:bulletEnabled val="1"/>
        </dgm:presLayoutVars>
      </dgm:prSet>
      <dgm:spPr/>
    </dgm:pt>
    <dgm:pt modelId="{A195FC68-59A9-4D78-B82B-B4252032826B}" type="pres">
      <dgm:prSet presAssocID="{049914BA-AB2B-4417-A390-7AA77E2014E2}" presName="spacer" presStyleCnt="0"/>
      <dgm:spPr/>
    </dgm:pt>
    <dgm:pt modelId="{2E6B667F-5BD8-4A6D-A95E-BF74AB6580BD}" type="pres">
      <dgm:prSet presAssocID="{0FEC6D42-A9BA-46E7-9D07-278E0F5659F7}" presName="parentText" presStyleLbl="node1" presStyleIdx="2" presStyleCnt="3">
        <dgm:presLayoutVars>
          <dgm:chMax val="0"/>
          <dgm:bulletEnabled val="1"/>
        </dgm:presLayoutVars>
      </dgm:prSet>
      <dgm:spPr/>
    </dgm:pt>
  </dgm:ptLst>
  <dgm:cxnLst>
    <dgm:cxn modelId="{2BEEE110-0A29-4A6D-95DA-6FAF13370849}" srcId="{7B075C2D-2450-431C-BDD9-25D04DD76773}" destId="{4F801F3D-794C-4BA2-958A-D60095111EFD}" srcOrd="1" destOrd="0" parTransId="{8A9987D1-4748-4F33-8A6A-07081839B752}" sibTransId="{049914BA-AB2B-4417-A390-7AA77E2014E2}"/>
    <dgm:cxn modelId="{A0B94943-AC4B-4F4C-B31C-97CDA31A7B1A}" type="presOf" srcId="{BA2673A4-09B9-4008-841C-EAD756BF96EF}" destId="{C5CC828A-5D8C-4B31-A2F0-F2C0C49E1E18}" srcOrd="0" destOrd="0" presId="urn:microsoft.com/office/officeart/2005/8/layout/vList2"/>
    <dgm:cxn modelId="{E2C7A966-E911-4F7D-B155-B6B0D2FB839E}" type="presOf" srcId="{0FEC6D42-A9BA-46E7-9D07-278E0F5659F7}" destId="{2E6B667F-5BD8-4A6D-A95E-BF74AB6580BD}" srcOrd="0" destOrd="0" presId="urn:microsoft.com/office/officeart/2005/8/layout/vList2"/>
    <dgm:cxn modelId="{52CA5869-13AC-453F-A8D3-52AC95AA0DFE}" srcId="{7B075C2D-2450-431C-BDD9-25D04DD76773}" destId="{BA2673A4-09B9-4008-841C-EAD756BF96EF}" srcOrd="0" destOrd="0" parTransId="{FA6F8A06-A3EA-42C9-948D-5C88A6420657}" sibTransId="{82753149-97F0-4EA0-9A14-C63759687CBF}"/>
    <dgm:cxn modelId="{217669DF-135C-4D12-848B-AEA6F0109460}" type="presOf" srcId="{4F801F3D-794C-4BA2-958A-D60095111EFD}" destId="{370FB91C-9BEF-45EF-8B2A-A67BF51A6918}" srcOrd="0" destOrd="0" presId="urn:microsoft.com/office/officeart/2005/8/layout/vList2"/>
    <dgm:cxn modelId="{190DB7FC-41E7-4C5C-969D-03DB62F1E5CC}" type="presOf" srcId="{7B075C2D-2450-431C-BDD9-25D04DD76773}" destId="{785DE4A5-DF6E-4843-9BBC-BF9F938F2A6D}" srcOrd="0" destOrd="0" presId="urn:microsoft.com/office/officeart/2005/8/layout/vList2"/>
    <dgm:cxn modelId="{9473FAFF-5E9E-44B2-B281-EE73CB38EF46}" srcId="{7B075C2D-2450-431C-BDD9-25D04DD76773}" destId="{0FEC6D42-A9BA-46E7-9D07-278E0F5659F7}" srcOrd="2" destOrd="0" parTransId="{A77F5B59-F507-44C5-8A26-2D9F80664A57}" sibTransId="{13065594-AD67-4FA9-9EC2-240486CB8D4F}"/>
    <dgm:cxn modelId="{FA6C5569-BA00-4FBD-BFC5-C0360CABC977}" type="presParOf" srcId="{785DE4A5-DF6E-4843-9BBC-BF9F938F2A6D}" destId="{C5CC828A-5D8C-4B31-A2F0-F2C0C49E1E18}" srcOrd="0" destOrd="0" presId="urn:microsoft.com/office/officeart/2005/8/layout/vList2"/>
    <dgm:cxn modelId="{E5B71F04-E643-4F7D-BD8F-0FADB9B97A8B}" type="presParOf" srcId="{785DE4A5-DF6E-4843-9BBC-BF9F938F2A6D}" destId="{D36404C7-0F47-4647-9A7F-0BF2BEA5BE4A}" srcOrd="1" destOrd="0" presId="urn:microsoft.com/office/officeart/2005/8/layout/vList2"/>
    <dgm:cxn modelId="{D7AF4A7A-1C53-4A40-9879-29812BDDD4AF}" type="presParOf" srcId="{785DE4A5-DF6E-4843-9BBC-BF9F938F2A6D}" destId="{370FB91C-9BEF-45EF-8B2A-A67BF51A6918}" srcOrd="2" destOrd="0" presId="urn:microsoft.com/office/officeart/2005/8/layout/vList2"/>
    <dgm:cxn modelId="{D24E8051-4586-4144-AE80-96BF20F648AD}" type="presParOf" srcId="{785DE4A5-DF6E-4843-9BBC-BF9F938F2A6D}" destId="{A195FC68-59A9-4D78-B82B-B4252032826B}" srcOrd="3" destOrd="0" presId="urn:microsoft.com/office/officeart/2005/8/layout/vList2"/>
    <dgm:cxn modelId="{45507C72-499D-4484-9D28-D0F7EB518503}" type="presParOf" srcId="{785DE4A5-DF6E-4843-9BBC-BF9F938F2A6D}" destId="{2E6B667F-5BD8-4A6D-A95E-BF74AB6580B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53CA0-7E74-4D18-97F7-0596FF173B40}">
      <dsp:nvSpPr>
        <dsp:cNvPr id="0" name=""/>
        <dsp:cNvSpPr/>
      </dsp:nvSpPr>
      <dsp:spPr>
        <a:xfrm>
          <a:off x="0" y="481921"/>
          <a:ext cx="5021262" cy="125804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fr-BE" sz="2300" kern="1200" dirty="0"/>
            <a:t>1.Des cartographies pour comprendre les frontières</a:t>
          </a:r>
          <a:endParaRPr lang="en-US" sz="2300" kern="1200" dirty="0"/>
        </a:p>
      </dsp:txBody>
      <dsp:txXfrm>
        <a:off x="61413" y="543334"/>
        <a:ext cx="4898436" cy="1135216"/>
      </dsp:txXfrm>
    </dsp:sp>
    <dsp:sp modelId="{C6BF3D4C-BAE5-49EA-A512-6D5084E48B87}">
      <dsp:nvSpPr>
        <dsp:cNvPr id="0" name=""/>
        <dsp:cNvSpPr/>
      </dsp:nvSpPr>
      <dsp:spPr>
        <a:xfrm>
          <a:off x="0" y="1806203"/>
          <a:ext cx="5021262" cy="1258042"/>
        </a:xfrm>
        <a:prstGeom prst="roundRect">
          <a:avLst/>
        </a:prstGeom>
        <a:solidFill>
          <a:schemeClr val="accent2">
            <a:hueOff val="-419007"/>
            <a:satOff val="-4475"/>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fr-BE" sz="2300" kern="1200" dirty="0"/>
            <a:t>2.Cadre conceptuel</a:t>
          </a:r>
          <a:endParaRPr lang="en-US" sz="2300" kern="1200" dirty="0"/>
        </a:p>
      </dsp:txBody>
      <dsp:txXfrm>
        <a:off x="61413" y="1867616"/>
        <a:ext cx="4898436" cy="1135216"/>
      </dsp:txXfrm>
    </dsp:sp>
    <dsp:sp modelId="{79E24BED-4A0D-4650-8D36-57CFF694DBE8}">
      <dsp:nvSpPr>
        <dsp:cNvPr id="0" name=""/>
        <dsp:cNvSpPr/>
      </dsp:nvSpPr>
      <dsp:spPr>
        <a:xfrm>
          <a:off x="0" y="3130486"/>
          <a:ext cx="5021262" cy="1258042"/>
        </a:xfrm>
        <a:prstGeom prst="roundRect">
          <a:avLst/>
        </a:prstGeom>
        <a:solidFill>
          <a:schemeClr val="accent2">
            <a:hueOff val="-838013"/>
            <a:satOff val="-8950"/>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fr-BE" sz="2300" kern="1200" dirty="0"/>
            <a:t>3.Dispositif technologique d’invisibilisation où la reconfiguration des formes de médiation.</a:t>
          </a:r>
          <a:endParaRPr lang="en-US" sz="2300" kern="1200" dirty="0"/>
        </a:p>
      </dsp:txBody>
      <dsp:txXfrm>
        <a:off x="61413" y="3191899"/>
        <a:ext cx="4898436" cy="11352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94ECB-0EB6-4FD4-B9D8-132C36F02EB0}">
      <dsp:nvSpPr>
        <dsp:cNvPr id="0" name=""/>
        <dsp:cNvSpPr/>
      </dsp:nvSpPr>
      <dsp:spPr>
        <a:xfrm>
          <a:off x="2249995" y="724358"/>
          <a:ext cx="487070" cy="91440"/>
        </a:xfrm>
        <a:custGeom>
          <a:avLst/>
          <a:gdLst/>
          <a:ahLst/>
          <a:cxnLst/>
          <a:rect l="0" t="0" r="0" b="0"/>
          <a:pathLst>
            <a:path>
              <a:moveTo>
                <a:pt x="0" y="45720"/>
              </a:moveTo>
              <a:lnTo>
                <a:pt x="48707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80589" y="767489"/>
        <a:ext cx="25883" cy="5176"/>
      </dsp:txXfrm>
    </dsp:sp>
    <dsp:sp modelId="{D05B0943-C55C-485D-963D-F46D273DD3A1}">
      <dsp:nvSpPr>
        <dsp:cNvPr id="0" name=""/>
        <dsp:cNvSpPr/>
      </dsp:nvSpPr>
      <dsp:spPr>
        <a:xfrm>
          <a:off x="1054" y="94855"/>
          <a:ext cx="2250741" cy="13504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288" tIns="115767" rIns="110288" bIns="115767" numCol="1" spcCol="1270" anchor="ctr" anchorCtr="0">
          <a:noAutofit/>
        </a:bodyPr>
        <a:lstStyle/>
        <a:p>
          <a:pPr marL="0" lvl="0" indent="0" algn="ctr" defTabSz="711200">
            <a:lnSpc>
              <a:spcPct val="90000"/>
            </a:lnSpc>
            <a:spcBef>
              <a:spcPct val="0"/>
            </a:spcBef>
            <a:spcAft>
              <a:spcPct val="35000"/>
            </a:spcAft>
            <a:buNone/>
          </a:pPr>
          <a:r>
            <a:rPr lang="fr-BE" sz="1600" kern="1200" dirty="0"/>
            <a:t>1. </a:t>
          </a:r>
          <a:r>
            <a:rPr lang="fr-FR" sz="1600" b="1" kern="1200" dirty="0"/>
            <a:t>Anthropologie de la technique  /  « Projet-Frontière »  </a:t>
          </a:r>
          <a:endParaRPr lang="en-US" sz="1600" kern="1200" dirty="0"/>
        </a:p>
      </dsp:txBody>
      <dsp:txXfrm>
        <a:off x="1054" y="94855"/>
        <a:ext cx="2250741" cy="1350444"/>
      </dsp:txXfrm>
    </dsp:sp>
    <dsp:sp modelId="{16FA5BAF-28C5-4410-B921-8E799C280C29}">
      <dsp:nvSpPr>
        <dsp:cNvPr id="0" name=""/>
        <dsp:cNvSpPr/>
      </dsp:nvSpPr>
      <dsp:spPr>
        <a:xfrm>
          <a:off x="1126425" y="1443500"/>
          <a:ext cx="2768411" cy="487070"/>
        </a:xfrm>
        <a:custGeom>
          <a:avLst/>
          <a:gdLst/>
          <a:ahLst/>
          <a:cxnLst/>
          <a:rect l="0" t="0" r="0" b="0"/>
          <a:pathLst>
            <a:path>
              <a:moveTo>
                <a:pt x="2768411" y="0"/>
              </a:moveTo>
              <a:lnTo>
                <a:pt x="2768411" y="260635"/>
              </a:lnTo>
              <a:lnTo>
                <a:pt x="0" y="260635"/>
              </a:lnTo>
              <a:lnTo>
                <a:pt x="0" y="48707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40221" y="1684447"/>
        <a:ext cx="140819" cy="5176"/>
      </dsp:txXfrm>
    </dsp:sp>
    <dsp:sp modelId="{512AA779-8651-44B0-A569-A05F07FAE7FB}">
      <dsp:nvSpPr>
        <dsp:cNvPr id="0" name=""/>
        <dsp:cNvSpPr/>
      </dsp:nvSpPr>
      <dsp:spPr>
        <a:xfrm>
          <a:off x="2769466" y="94855"/>
          <a:ext cx="2250741" cy="135044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288" tIns="115767" rIns="110288" bIns="115767" numCol="1" spcCol="1270" anchor="ctr" anchorCtr="0">
          <a:noAutofit/>
        </a:bodyPr>
        <a:lstStyle/>
        <a:p>
          <a:pPr marL="0" lvl="0" indent="0" algn="ctr" defTabSz="711200">
            <a:lnSpc>
              <a:spcPct val="90000"/>
            </a:lnSpc>
            <a:spcBef>
              <a:spcPct val="0"/>
            </a:spcBef>
            <a:spcAft>
              <a:spcPct val="35000"/>
            </a:spcAft>
            <a:buNone/>
          </a:pPr>
          <a:r>
            <a:rPr lang="fr-FR" sz="1600" kern="1200" dirty="0"/>
            <a:t>(Meyer, 2009.).</a:t>
          </a:r>
          <a:endParaRPr lang="en-US" sz="1600" kern="1200" dirty="0"/>
        </a:p>
      </dsp:txBody>
      <dsp:txXfrm>
        <a:off x="2769466" y="94855"/>
        <a:ext cx="2250741" cy="1350444"/>
      </dsp:txXfrm>
    </dsp:sp>
    <dsp:sp modelId="{F10A7096-3ED7-40E8-90A5-C281CCBC8066}">
      <dsp:nvSpPr>
        <dsp:cNvPr id="0" name=""/>
        <dsp:cNvSpPr/>
      </dsp:nvSpPr>
      <dsp:spPr>
        <a:xfrm>
          <a:off x="2249995" y="2592473"/>
          <a:ext cx="487070" cy="91440"/>
        </a:xfrm>
        <a:custGeom>
          <a:avLst/>
          <a:gdLst/>
          <a:ahLst/>
          <a:cxnLst/>
          <a:rect l="0" t="0" r="0" b="0"/>
          <a:pathLst>
            <a:path>
              <a:moveTo>
                <a:pt x="0" y="45720"/>
              </a:moveTo>
              <a:lnTo>
                <a:pt x="487070"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80589" y="2635605"/>
        <a:ext cx="25883" cy="5176"/>
      </dsp:txXfrm>
    </dsp:sp>
    <dsp:sp modelId="{87F2837C-981A-4048-8F90-C125A371AF54}">
      <dsp:nvSpPr>
        <dsp:cNvPr id="0" name=""/>
        <dsp:cNvSpPr/>
      </dsp:nvSpPr>
      <dsp:spPr>
        <a:xfrm>
          <a:off x="1054" y="1962971"/>
          <a:ext cx="2250741" cy="135044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288" tIns="115767" rIns="110288" bIns="115767" numCol="1" spcCol="1270" anchor="ctr" anchorCtr="0">
          <a:noAutofit/>
        </a:bodyPr>
        <a:lstStyle/>
        <a:p>
          <a:pPr marL="0" lvl="0" indent="0" algn="ctr" defTabSz="711200">
            <a:lnSpc>
              <a:spcPct val="90000"/>
            </a:lnSpc>
            <a:spcBef>
              <a:spcPct val="0"/>
            </a:spcBef>
            <a:spcAft>
              <a:spcPct val="35000"/>
            </a:spcAft>
            <a:buNone/>
          </a:pPr>
          <a:r>
            <a:rPr lang="fr-BE" sz="1600" kern="1200"/>
            <a:t>2. </a:t>
          </a:r>
          <a:r>
            <a:rPr lang="fr-BE" sz="1600" b="1" kern="1200"/>
            <a:t>Cyborg naturel</a:t>
          </a:r>
          <a:endParaRPr lang="en-US" sz="1600" kern="1200"/>
        </a:p>
      </dsp:txBody>
      <dsp:txXfrm>
        <a:off x="1054" y="1962971"/>
        <a:ext cx="2250741" cy="1350444"/>
      </dsp:txXfrm>
    </dsp:sp>
    <dsp:sp modelId="{5FA10AC0-6EFF-4464-8190-626555A0C596}">
      <dsp:nvSpPr>
        <dsp:cNvPr id="0" name=""/>
        <dsp:cNvSpPr/>
      </dsp:nvSpPr>
      <dsp:spPr>
        <a:xfrm>
          <a:off x="1126425" y="3311615"/>
          <a:ext cx="2768411" cy="487070"/>
        </a:xfrm>
        <a:custGeom>
          <a:avLst/>
          <a:gdLst/>
          <a:ahLst/>
          <a:cxnLst/>
          <a:rect l="0" t="0" r="0" b="0"/>
          <a:pathLst>
            <a:path>
              <a:moveTo>
                <a:pt x="2768411" y="0"/>
              </a:moveTo>
              <a:lnTo>
                <a:pt x="2768411" y="260635"/>
              </a:lnTo>
              <a:lnTo>
                <a:pt x="0" y="260635"/>
              </a:lnTo>
              <a:lnTo>
                <a:pt x="0" y="48707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40221" y="3552562"/>
        <a:ext cx="140819" cy="5176"/>
      </dsp:txXfrm>
    </dsp:sp>
    <dsp:sp modelId="{FB7D00CC-6FB0-4E51-BBC2-CDCFDE22E9E1}">
      <dsp:nvSpPr>
        <dsp:cNvPr id="0" name=""/>
        <dsp:cNvSpPr/>
      </dsp:nvSpPr>
      <dsp:spPr>
        <a:xfrm>
          <a:off x="2769466" y="1962971"/>
          <a:ext cx="2250741" cy="135044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288" tIns="115767" rIns="110288" bIns="115767" numCol="1" spcCol="1270" anchor="ctr" anchorCtr="0">
          <a:noAutofit/>
        </a:bodyPr>
        <a:lstStyle/>
        <a:p>
          <a:pPr marL="0" lvl="0" indent="0" algn="ctr" defTabSz="711200">
            <a:lnSpc>
              <a:spcPct val="90000"/>
            </a:lnSpc>
            <a:spcBef>
              <a:spcPct val="0"/>
            </a:spcBef>
            <a:spcAft>
              <a:spcPct val="35000"/>
            </a:spcAft>
            <a:buNone/>
          </a:pPr>
          <a:r>
            <a:rPr lang="fr-BE" sz="1600" kern="1200" dirty="0"/>
            <a:t>(</a:t>
          </a:r>
          <a:r>
            <a:rPr lang="fr-BE" sz="1600" kern="1200" dirty="0" err="1"/>
            <a:t>Hocquet</a:t>
          </a:r>
          <a:r>
            <a:rPr lang="fr-BE" sz="1600" kern="1200" dirty="0"/>
            <a:t>, 2011 ; Guillaud, 2011 ; </a:t>
          </a:r>
          <a:r>
            <a:rPr lang="fr-BE" sz="1600" kern="1200" dirty="0" err="1"/>
            <a:t>Hottois</a:t>
          </a:r>
          <a:r>
            <a:rPr lang="fr-BE" sz="1600" kern="1200" dirty="0"/>
            <a:t>, 2018 ; </a:t>
          </a:r>
          <a:r>
            <a:rPr lang="fr-BE" sz="1600" kern="1200" dirty="0" err="1"/>
            <a:t>Dyens</a:t>
          </a:r>
          <a:r>
            <a:rPr lang="fr-BE" sz="1600" kern="1200" dirty="0"/>
            <a:t>, 2000, </a:t>
          </a:r>
          <a:r>
            <a:rPr lang="fr-BE" sz="1600" kern="1200" dirty="0" err="1"/>
            <a:t>Guioux</a:t>
          </a:r>
          <a:r>
            <a:rPr lang="fr-BE" sz="1600" kern="1200" dirty="0"/>
            <a:t> et al, 2004; </a:t>
          </a:r>
          <a:r>
            <a:rPr lang="fr-BE" sz="1600" kern="1200" dirty="0" err="1"/>
            <a:t>Derian</a:t>
          </a:r>
          <a:r>
            <a:rPr lang="fr-BE" sz="1600" kern="1200" dirty="0"/>
            <a:t>, 2013).</a:t>
          </a:r>
          <a:endParaRPr lang="en-US" sz="1600" kern="1200" dirty="0"/>
        </a:p>
      </dsp:txBody>
      <dsp:txXfrm>
        <a:off x="2769466" y="1962971"/>
        <a:ext cx="2250741" cy="1350444"/>
      </dsp:txXfrm>
    </dsp:sp>
    <dsp:sp modelId="{5A76AB65-5960-45C2-AEF5-2EABC31346F9}">
      <dsp:nvSpPr>
        <dsp:cNvPr id="0" name=""/>
        <dsp:cNvSpPr/>
      </dsp:nvSpPr>
      <dsp:spPr>
        <a:xfrm>
          <a:off x="2249995" y="4460588"/>
          <a:ext cx="487070" cy="91440"/>
        </a:xfrm>
        <a:custGeom>
          <a:avLst/>
          <a:gdLst/>
          <a:ahLst/>
          <a:cxnLst/>
          <a:rect l="0" t="0" r="0" b="0"/>
          <a:pathLst>
            <a:path>
              <a:moveTo>
                <a:pt x="0" y="45720"/>
              </a:moveTo>
              <a:lnTo>
                <a:pt x="487070"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80589" y="4503720"/>
        <a:ext cx="25883" cy="5176"/>
      </dsp:txXfrm>
    </dsp:sp>
    <dsp:sp modelId="{3989AAA0-EE12-4CF8-84A4-B1EE6DA6C52F}">
      <dsp:nvSpPr>
        <dsp:cNvPr id="0" name=""/>
        <dsp:cNvSpPr/>
      </dsp:nvSpPr>
      <dsp:spPr>
        <a:xfrm>
          <a:off x="1054" y="3831086"/>
          <a:ext cx="2250741" cy="135044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288" tIns="115767" rIns="110288" bIns="115767" numCol="1" spcCol="1270" anchor="ctr" anchorCtr="0">
          <a:noAutofit/>
        </a:bodyPr>
        <a:lstStyle/>
        <a:p>
          <a:pPr marL="0" lvl="0" indent="0" algn="ctr" defTabSz="711200">
            <a:lnSpc>
              <a:spcPct val="90000"/>
            </a:lnSpc>
            <a:spcBef>
              <a:spcPct val="0"/>
            </a:spcBef>
            <a:spcAft>
              <a:spcPct val="35000"/>
            </a:spcAft>
            <a:buNone/>
          </a:pPr>
          <a:r>
            <a:rPr lang="fr-FR" sz="1600" b="1" kern="1200" dirty="0"/>
            <a:t>3. Invisibilisation et médiation </a:t>
          </a:r>
          <a:endParaRPr lang="en-US" sz="1600" kern="1200" dirty="0"/>
        </a:p>
      </dsp:txBody>
      <dsp:txXfrm>
        <a:off x="1054" y="3831086"/>
        <a:ext cx="2250741" cy="1350444"/>
      </dsp:txXfrm>
    </dsp:sp>
    <dsp:sp modelId="{D9808F88-75BD-44E5-93D8-A0E9BFBFB43B}">
      <dsp:nvSpPr>
        <dsp:cNvPr id="0" name=""/>
        <dsp:cNvSpPr/>
      </dsp:nvSpPr>
      <dsp:spPr>
        <a:xfrm>
          <a:off x="2769466" y="3831086"/>
          <a:ext cx="2250741" cy="13504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288" tIns="115767" rIns="110288" bIns="115767" numCol="1" spcCol="1270" anchor="ctr" anchorCtr="0">
          <a:noAutofit/>
        </a:bodyPr>
        <a:lstStyle/>
        <a:p>
          <a:pPr marL="0" lvl="0" indent="0" algn="ctr" defTabSz="711200">
            <a:lnSpc>
              <a:spcPct val="90000"/>
            </a:lnSpc>
            <a:spcBef>
              <a:spcPct val="0"/>
            </a:spcBef>
            <a:spcAft>
              <a:spcPct val="35000"/>
            </a:spcAft>
            <a:buNone/>
          </a:pPr>
          <a:r>
            <a:rPr lang="fr-FR" sz="1600" kern="1200" dirty="0"/>
            <a:t>(</a:t>
          </a:r>
          <a:r>
            <a:rPr lang="fr-FR" sz="1600" kern="1200" dirty="0" err="1"/>
            <a:t>Merzeau</a:t>
          </a:r>
          <a:r>
            <a:rPr lang="fr-FR" sz="1600" kern="1200" dirty="0"/>
            <a:t>, 2004; 2020 ; Vial, 2012 ; Carbone, 2011 ; </a:t>
          </a:r>
          <a:r>
            <a:rPr lang="fr-FR" sz="1600" kern="1200" dirty="0" err="1"/>
            <a:t>Verbeek</a:t>
          </a:r>
          <a:r>
            <a:rPr lang="fr-FR" sz="1600" kern="1200" dirty="0"/>
            <a:t>, 2000)</a:t>
          </a:r>
          <a:endParaRPr lang="en-US" sz="1600" kern="1200" dirty="0"/>
        </a:p>
      </dsp:txBody>
      <dsp:txXfrm>
        <a:off x="2769466" y="3831086"/>
        <a:ext cx="2250741" cy="13504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F8649-EFEA-47FC-87FD-168AE97FDB18}">
      <dsp:nvSpPr>
        <dsp:cNvPr id="0" name=""/>
        <dsp:cNvSpPr/>
      </dsp:nvSpPr>
      <dsp:spPr>
        <a:xfrm>
          <a:off x="0" y="228931"/>
          <a:ext cx="6126480" cy="60637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5483" tIns="291592" rIns="475483" bIns="99568" numCol="1" spcCol="1270" anchor="t" anchorCtr="0">
          <a:noAutofit/>
        </a:bodyPr>
        <a:lstStyle/>
        <a:p>
          <a:pPr marL="114300" lvl="1" indent="-114300" algn="l" defTabSz="622300">
            <a:lnSpc>
              <a:spcPct val="100000"/>
            </a:lnSpc>
            <a:spcBef>
              <a:spcPct val="0"/>
            </a:spcBef>
            <a:spcAft>
              <a:spcPct val="15000"/>
            </a:spcAft>
            <a:buChar char="•"/>
          </a:pPr>
          <a:r>
            <a:rPr lang="fr-BE" sz="1400" kern="1200"/>
            <a:t>Danger pour l’individu ? ( film Robocop, Existenz, etc)</a:t>
          </a:r>
          <a:endParaRPr lang="en-US" sz="1400" kern="1200"/>
        </a:p>
      </dsp:txBody>
      <dsp:txXfrm>
        <a:off x="0" y="228931"/>
        <a:ext cx="6126480" cy="606375"/>
      </dsp:txXfrm>
    </dsp:sp>
    <dsp:sp modelId="{2B58F57E-6412-450D-8D4E-BF8B051E7351}">
      <dsp:nvSpPr>
        <dsp:cNvPr id="0" name=""/>
        <dsp:cNvSpPr/>
      </dsp:nvSpPr>
      <dsp:spPr>
        <a:xfrm>
          <a:off x="306324" y="22291"/>
          <a:ext cx="4288536" cy="413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096" tIns="0" rIns="162096" bIns="0" numCol="1" spcCol="1270" anchor="ctr" anchorCtr="0">
          <a:noAutofit/>
        </a:bodyPr>
        <a:lstStyle/>
        <a:p>
          <a:pPr marL="0" lvl="0" indent="0" algn="l" defTabSz="622300">
            <a:lnSpc>
              <a:spcPct val="100000"/>
            </a:lnSpc>
            <a:spcBef>
              <a:spcPct val="0"/>
            </a:spcBef>
            <a:spcAft>
              <a:spcPct val="35000"/>
            </a:spcAft>
            <a:buNone/>
          </a:pPr>
          <a:r>
            <a:rPr lang="fr-BE" sz="1400" kern="1200"/>
            <a:t>Espaces de jonction ? </a:t>
          </a:r>
          <a:endParaRPr lang="en-US" sz="1400" kern="1200"/>
        </a:p>
      </dsp:txBody>
      <dsp:txXfrm>
        <a:off x="326499" y="42466"/>
        <a:ext cx="4248186" cy="372930"/>
      </dsp:txXfrm>
    </dsp:sp>
    <dsp:sp modelId="{90490CF1-903B-42D9-846E-16624F26A418}">
      <dsp:nvSpPr>
        <dsp:cNvPr id="0" name=""/>
        <dsp:cNvSpPr/>
      </dsp:nvSpPr>
      <dsp:spPr>
        <a:xfrm>
          <a:off x="0" y="1117547"/>
          <a:ext cx="6126480" cy="352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BA2819-DD76-480E-BCAC-AC48CD9E1F20}">
      <dsp:nvSpPr>
        <dsp:cNvPr id="0" name=""/>
        <dsp:cNvSpPr/>
      </dsp:nvSpPr>
      <dsp:spPr>
        <a:xfrm>
          <a:off x="306324" y="910907"/>
          <a:ext cx="4288536" cy="4132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096" tIns="0" rIns="162096" bIns="0" numCol="1" spcCol="1270" anchor="ctr" anchorCtr="0">
          <a:noAutofit/>
        </a:bodyPr>
        <a:lstStyle/>
        <a:p>
          <a:pPr marL="0" lvl="0" indent="0" algn="l" defTabSz="622300">
            <a:lnSpc>
              <a:spcPct val="100000"/>
            </a:lnSpc>
            <a:spcBef>
              <a:spcPct val="0"/>
            </a:spcBef>
            <a:spcAft>
              <a:spcPct val="35000"/>
            </a:spcAft>
            <a:buNone/>
          </a:pPr>
          <a:r>
            <a:rPr lang="fr-BE" sz="1400" kern="1200"/>
            <a:t>Cyborg naturel (andy Clark)</a:t>
          </a:r>
          <a:endParaRPr lang="en-US" sz="1400" kern="1200"/>
        </a:p>
      </dsp:txBody>
      <dsp:txXfrm>
        <a:off x="326499" y="931082"/>
        <a:ext cx="4248186" cy="372930"/>
      </dsp:txXfrm>
    </dsp:sp>
    <dsp:sp modelId="{EA79964E-7243-4307-BC97-52ABDAFAA51F}">
      <dsp:nvSpPr>
        <dsp:cNvPr id="0" name=""/>
        <dsp:cNvSpPr/>
      </dsp:nvSpPr>
      <dsp:spPr>
        <a:xfrm>
          <a:off x="0" y="1752587"/>
          <a:ext cx="6126480" cy="606375"/>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5483" tIns="291592" rIns="475483" bIns="99568" numCol="1" spcCol="1270" anchor="t" anchorCtr="0">
          <a:noAutofit/>
        </a:bodyPr>
        <a:lstStyle/>
        <a:p>
          <a:pPr marL="114300" lvl="1" indent="-114300" algn="l" defTabSz="622300">
            <a:lnSpc>
              <a:spcPct val="100000"/>
            </a:lnSpc>
            <a:spcBef>
              <a:spcPct val="0"/>
            </a:spcBef>
            <a:spcAft>
              <a:spcPct val="15000"/>
            </a:spcAft>
            <a:buChar char="•"/>
          </a:pPr>
          <a:r>
            <a:rPr lang="fr-BE" sz="1400" kern="1200"/>
            <a:t>Lunettes connectées, casque immersif, </a:t>
          </a:r>
          <a:endParaRPr lang="en-US" sz="1400" kern="1200"/>
        </a:p>
      </dsp:txBody>
      <dsp:txXfrm>
        <a:off x="0" y="1752587"/>
        <a:ext cx="6126480" cy="606375"/>
      </dsp:txXfrm>
    </dsp:sp>
    <dsp:sp modelId="{E4345277-D212-4FCF-AC1D-AFD676FF7393}">
      <dsp:nvSpPr>
        <dsp:cNvPr id="0" name=""/>
        <dsp:cNvSpPr/>
      </dsp:nvSpPr>
      <dsp:spPr>
        <a:xfrm>
          <a:off x="306324" y="1545947"/>
          <a:ext cx="4288536" cy="4132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096" tIns="0" rIns="162096" bIns="0" numCol="1" spcCol="1270" anchor="ctr" anchorCtr="0">
          <a:noAutofit/>
        </a:bodyPr>
        <a:lstStyle/>
        <a:p>
          <a:pPr marL="0" lvl="0" indent="0" algn="l" defTabSz="622300">
            <a:lnSpc>
              <a:spcPct val="100000"/>
            </a:lnSpc>
            <a:spcBef>
              <a:spcPct val="0"/>
            </a:spcBef>
            <a:spcAft>
              <a:spcPct val="35000"/>
            </a:spcAft>
            <a:buNone/>
          </a:pPr>
          <a:r>
            <a:rPr lang="fr-BE" sz="1400" kern="1200"/>
            <a:t>Confusion, confusion </a:t>
          </a:r>
          <a:endParaRPr lang="en-US" sz="1400" kern="1200"/>
        </a:p>
      </dsp:txBody>
      <dsp:txXfrm>
        <a:off x="326499" y="1566122"/>
        <a:ext cx="4248186" cy="372930"/>
      </dsp:txXfrm>
    </dsp:sp>
    <dsp:sp modelId="{79A8B351-1E4E-49C2-8B58-ED57D521A57E}">
      <dsp:nvSpPr>
        <dsp:cNvPr id="0" name=""/>
        <dsp:cNvSpPr/>
      </dsp:nvSpPr>
      <dsp:spPr>
        <a:xfrm>
          <a:off x="0" y="2641202"/>
          <a:ext cx="6126480" cy="352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E2EACB-8F87-4A9B-94C3-5790DF622A80}">
      <dsp:nvSpPr>
        <dsp:cNvPr id="0" name=""/>
        <dsp:cNvSpPr/>
      </dsp:nvSpPr>
      <dsp:spPr>
        <a:xfrm>
          <a:off x="306324" y="2434561"/>
          <a:ext cx="4288536" cy="413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096" tIns="0" rIns="162096" bIns="0" numCol="1" spcCol="1270" anchor="ctr" anchorCtr="0">
          <a:noAutofit/>
        </a:bodyPr>
        <a:lstStyle/>
        <a:p>
          <a:pPr marL="0" lvl="0" indent="0" algn="l" defTabSz="622300">
            <a:lnSpc>
              <a:spcPct val="100000"/>
            </a:lnSpc>
            <a:spcBef>
              <a:spcPct val="0"/>
            </a:spcBef>
            <a:spcAft>
              <a:spcPct val="35000"/>
            </a:spcAft>
            <a:buNone/>
          </a:pPr>
          <a:r>
            <a:rPr lang="fr-BE" sz="1400" kern="1200"/>
            <a:t>→ de la notion d’hybridation </a:t>
          </a:r>
          <a:endParaRPr lang="en-US" sz="1400" kern="1200"/>
        </a:p>
      </dsp:txBody>
      <dsp:txXfrm>
        <a:off x="326499" y="2454736"/>
        <a:ext cx="4248186" cy="3729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C828A-5D8C-4B31-A2F0-F2C0C49E1E18}">
      <dsp:nvSpPr>
        <dsp:cNvPr id="0" name=""/>
        <dsp:cNvSpPr/>
      </dsp:nvSpPr>
      <dsp:spPr>
        <a:xfrm>
          <a:off x="0" y="45005"/>
          <a:ext cx="5021262" cy="15397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a:t>Zone transfrontalière comme espace « espace d’expérimentation » </a:t>
          </a:r>
          <a:endParaRPr lang="en-US" sz="2800" kern="1200"/>
        </a:p>
      </dsp:txBody>
      <dsp:txXfrm>
        <a:off x="75163" y="120168"/>
        <a:ext cx="4870936" cy="1389393"/>
      </dsp:txXfrm>
    </dsp:sp>
    <dsp:sp modelId="{370FB91C-9BEF-45EF-8B2A-A67BF51A6918}">
      <dsp:nvSpPr>
        <dsp:cNvPr id="0" name=""/>
        <dsp:cNvSpPr/>
      </dsp:nvSpPr>
      <dsp:spPr>
        <a:xfrm>
          <a:off x="0" y="1665365"/>
          <a:ext cx="5021262" cy="153971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a:t>Incite les chercheurs à explorer d’autres modes de pensée que ceux de la dualité</a:t>
          </a:r>
          <a:endParaRPr lang="en-US" sz="2800" kern="1200"/>
        </a:p>
      </dsp:txBody>
      <dsp:txXfrm>
        <a:off x="75163" y="1740528"/>
        <a:ext cx="4870936" cy="1389393"/>
      </dsp:txXfrm>
    </dsp:sp>
    <dsp:sp modelId="{2E6B667F-5BD8-4A6D-A95E-BF74AB6580BD}">
      <dsp:nvSpPr>
        <dsp:cNvPr id="0" name=""/>
        <dsp:cNvSpPr/>
      </dsp:nvSpPr>
      <dsp:spPr>
        <a:xfrm>
          <a:off x="0" y="3285725"/>
          <a:ext cx="5021262" cy="153971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a:t>Jonction homme/numérique </a:t>
          </a:r>
          <a:endParaRPr lang="en-US" sz="2800" kern="1200"/>
        </a:p>
      </dsp:txBody>
      <dsp:txXfrm>
        <a:off x="75163" y="3360888"/>
        <a:ext cx="4870936" cy="138939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A652B-2B60-4BE5-A6F9-B321BCF8976D}" type="datetimeFigureOut">
              <a:rPr lang="fr-BE" smtClean="0"/>
              <a:t>09-06-23</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D73457-DDFF-4C3A-9296-E3F5E23EEE77}" type="slidenum">
              <a:rPr lang="fr-BE" smtClean="0"/>
              <a:t>‹N°›</a:t>
            </a:fld>
            <a:endParaRPr lang="fr-BE"/>
          </a:p>
        </p:txBody>
      </p:sp>
    </p:spTree>
    <p:extLst>
      <p:ext uri="{BB962C8B-B14F-4D97-AF65-F5344CB8AC3E}">
        <p14:creationId xmlns:p14="http://schemas.microsoft.com/office/powerpoint/2010/main" val="1250659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dk1"/>
                </a:solidFill>
                <a:latin typeface="Calibri"/>
                <a:ea typeface="Calibri"/>
                <a:cs typeface="Calibri"/>
                <a:sym typeface="Calibri"/>
              </a:rPr>
              <a:t>Notre réflexion s’inscrit ainsi dans la perspective de l’analyse « frontières et fractures numériques » du colloque.</a:t>
            </a:r>
            <a:r>
              <a:rPr lang="fr-FR" dirty="0">
                <a:solidFill>
                  <a:schemeClr val="dk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dk1"/>
                </a:solidFill>
                <a:latin typeface="Calibri"/>
                <a:ea typeface="Calibri"/>
                <a:cs typeface="Calibri"/>
                <a:sym typeface="Calibri"/>
              </a:rPr>
              <a:t>Notre propos s’organise autour de trois sections, la première aborde la notion de l’espace à travers l’entrée « cartographie », celle du paysage et de la marge.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dk1"/>
                </a:solidFill>
                <a:latin typeface="Calibri"/>
                <a:ea typeface="Calibri"/>
                <a:cs typeface="Calibri"/>
                <a:sym typeface="Calibri"/>
              </a:rPr>
              <a:t>Ces notions fondamentales nous permettront d’éclairer la notion de frontière.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dk1"/>
                </a:solidFill>
                <a:latin typeface="Calibri"/>
                <a:ea typeface="Calibri"/>
                <a:cs typeface="Calibri"/>
                <a:sym typeface="Calibri"/>
              </a:rPr>
              <a:t>La seconde section précisera notre cadre conceptuel ancré dans l’anthropologie de la technique mais aussi en SIC pour se pencher sur la figure oxymorique du Cyborg Naturel comme cas d’analyse illustrant les notions de frontières et fractures numériques.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dk1"/>
                </a:solidFill>
                <a:latin typeface="Calibri"/>
                <a:ea typeface="Calibri"/>
                <a:cs typeface="Calibri"/>
                <a:sym typeface="Calibri"/>
              </a:rPr>
              <a:t>La troisième et dernière section abordera la façon dont nos interactions avec le numérique se construisent.</a:t>
            </a:r>
            <a:endParaRPr lang="fr-FR" dirty="0"/>
          </a:p>
          <a:p>
            <a:endParaRPr lang="fr-BE" dirty="0"/>
          </a:p>
        </p:txBody>
      </p:sp>
      <p:sp>
        <p:nvSpPr>
          <p:cNvPr id="4" name="Espace réservé du numéro de diapositive 3"/>
          <p:cNvSpPr>
            <a:spLocks noGrp="1"/>
          </p:cNvSpPr>
          <p:nvPr>
            <p:ph type="sldNum" sz="quarter" idx="5"/>
          </p:nvPr>
        </p:nvSpPr>
        <p:spPr/>
        <p:txBody>
          <a:bodyPr/>
          <a:lstStyle/>
          <a:p>
            <a:fld id="{61D73457-DDFF-4C3A-9296-E3F5E23EEE77}" type="slidenum">
              <a:rPr lang="fr-BE" smtClean="0"/>
              <a:t>2</a:t>
            </a:fld>
            <a:endParaRPr lang="fr-BE"/>
          </a:p>
        </p:txBody>
      </p:sp>
    </p:spTree>
    <p:extLst>
      <p:ext uri="{BB962C8B-B14F-4D97-AF65-F5344CB8AC3E}">
        <p14:creationId xmlns:p14="http://schemas.microsoft.com/office/powerpoint/2010/main" val="437653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61D73457-DDFF-4C3A-9296-E3F5E23EEE77}" type="slidenum">
              <a:rPr lang="fr-BE" smtClean="0"/>
              <a:t>11</a:t>
            </a:fld>
            <a:endParaRPr lang="fr-BE"/>
          </a:p>
        </p:txBody>
      </p:sp>
    </p:spTree>
    <p:extLst>
      <p:ext uri="{BB962C8B-B14F-4D97-AF65-F5344CB8AC3E}">
        <p14:creationId xmlns:p14="http://schemas.microsoft.com/office/powerpoint/2010/main" val="2248353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5"/>
          </p:nvPr>
        </p:nvSpPr>
        <p:spPr/>
        <p:txBody>
          <a:bodyPr/>
          <a:lstStyle/>
          <a:p>
            <a:fld id="{61D73457-DDFF-4C3A-9296-E3F5E23EEE77}" type="slidenum">
              <a:rPr lang="fr-BE" smtClean="0"/>
              <a:t>12</a:t>
            </a:fld>
            <a:endParaRPr lang="fr-BE"/>
          </a:p>
        </p:txBody>
      </p:sp>
    </p:spTree>
    <p:extLst>
      <p:ext uri="{BB962C8B-B14F-4D97-AF65-F5344CB8AC3E}">
        <p14:creationId xmlns:p14="http://schemas.microsoft.com/office/powerpoint/2010/main" val="4073309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61D73457-DDFF-4C3A-9296-E3F5E23EEE77}" type="slidenum">
              <a:rPr lang="fr-BE" smtClean="0"/>
              <a:t>13</a:t>
            </a:fld>
            <a:endParaRPr lang="fr-BE"/>
          </a:p>
        </p:txBody>
      </p:sp>
    </p:spTree>
    <p:extLst>
      <p:ext uri="{BB962C8B-B14F-4D97-AF65-F5344CB8AC3E}">
        <p14:creationId xmlns:p14="http://schemas.microsoft.com/office/powerpoint/2010/main" val="3044089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61D73457-DDFF-4C3A-9296-E3F5E23EEE77}" type="slidenum">
              <a:rPr lang="fr-BE" smtClean="0"/>
              <a:t>3</a:t>
            </a:fld>
            <a:endParaRPr lang="fr-BE"/>
          </a:p>
        </p:txBody>
      </p:sp>
    </p:spTree>
    <p:extLst>
      <p:ext uri="{BB962C8B-B14F-4D97-AF65-F5344CB8AC3E}">
        <p14:creationId xmlns:p14="http://schemas.microsoft.com/office/powerpoint/2010/main" val="907320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R="89535" indent="252095" algn="just">
              <a:lnSpc>
                <a:spcPts val="1100"/>
              </a:lnSpc>
              <a:spcAft>
                <a:spcPts val="800"/>
              </a:spcAft>
            </a:pPr>
            <a:endParaRPr lang="fr-BE" dirty="0"/>
          </a:p>
        </p:txBody>
      </p:sp>
      <p:sp>
        <p:nvSpPr>
          <p:cNvPr id="4" name="Espace réservé du numéro de diapositive 3"/>
          <p:cNvSpPr>
            <a:spLocks noGrp="1"/>
          </p:cNvSpPr>
          <p:nvPr>
            <p:ph type="sldNum" sz="quarter" idx="5"/>
          </p:nvPr>
        </p:nvSpPr>
        <p:spPr/>
        <p:txBody>
          <a:bodyPr/>
          <a:lstStyle/>
          <a:p>
            <a:fld id="{61D73457-DDFF-4C3A-9296-E3F5E23EEE77}" type="slidenum">
              <a:rPr lang="fr-BE" smtClean="0"/>
              <a:t>4</a:t>
            </a:fld>
            <a:endParaRPr lang="fr-BE"/>
          </a:p>
        </p:txBody>
      </p:sp>
    </p:spTree>
    <p:extLst>
      <p:ext uri="{BB962C8B-B14F-4D97-AF65-F5344CB8AC3E}">
        <p14:creationId xmlns:p14="http://schemas.microsoft.com/office/powerpoint/2010/main" val="1983298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a45ee200b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4a45ee200b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fr-B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88900" lvl="0" indent="0" algn="just" rtl="0">
              <a:lnSpc>
                <a:spcPct val="115000"/>
              </a:lnSpc>
              <a:spcBef>
                <a:spcPts val="1200"/>
              </a:spcBef>
              <a:spcAft>
                <a:spcPts val="1200"/>
              </a:spcAft>
              <a:buClr>
                <a:schemeClr val="dk1"/>
              </a:buClr>
              <a:buSzPts val="1100"/>
              <a:buFont typeface="Arial"/>
              <a:buNone/>
            </a:pPr>
            <a:endParaRPr sz="1800" dirty="0">
              <a:solidFill>
                <a:srgbClr val="233A44"/>
              </a:solidFill>
              <a:latin typeface="Nunito"/>
              <a:ea typeface="Nunito"/>
              <a:cs typeface="Nunito"/>
              <a:sym typeface="Nuni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61D73457-DDFF-4C3A-9296-E3F5E23EEE77}" type="slidenum">
              <a:rPr lang="fr-BE" smtClean="0"/>
              <a:t>6</a:t>
            </a:fld>
            <a:endParaRPr lang="fr-BE"/>
          </a:p>
        </p:txBody>
      </p:sp>
    </p:spTree>
    <p:extLst>
      <p:ext uri="{BB962C8B-B14F-4D97-AF65-F5344CB8AC3E}">
        <p14:creationId xmlns:p14="http://schemas.microsoft.com/office/powerpoint/2010/main" val="4038110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61D73457-DDFF-4C3A-9296-E3F5E23EEE77}" type="slidenum">
              <a:rPr lang="fr-BE" smtClean="0"/>
              <a:t>7</a:t>
            </a:fld>
            <a:endParaRPr lang="fr-BE"/>
          </a:p>
        </p:txBody>
      </p:sp>
    </p:spTree>
    <p:extLst>
      <p:ext uri="{BB962C8B-B14F-4D97-AF65-F5344CB8AC3E}">
        <p14:creationId xmlns:p14="http://schemas.microsoft.com/office/powerpoint/2010/main" val="1964013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61D73457-DDFF-4C3A-9296-E3F5E23EEE77}" type="slidenum">
              <a:rPr lang="fr-BE" smtClean="0"/>
              <a:t>8</a:t>
            </a:fld>
            <a:endParaRPr lang="fr-BE"/>
          </a:p>
        </p:txBody>
      </p:sp>
    </p:spTree>
    <p:extLst>
      <p:ext uri="{BB962C8B-B14F-4D97-AF65-F5344CB8AC3E}">
        <p14:creationId xmlns:p14="http://schemas.microsoft.com/office/powerpoint/2010/main" val="2005694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61D73457-DDFF-4C3A-9296-E3F5E23EEE77}" type="slidenum">
              <a:rPr lang="fr-BE" smtClean="0"/>
              <a:t>9</a:t>
            </a:fld>
            <a:endParaRPr lang="fr-BE"/>
          </a:p>
        </p:txBody>
      </p:sp>
    </p:spTree>
    <p:extLst>
      <p:ext uri="{BB962C8B-B14F-4D97-AF65-F5344CB8AC3E}">
        <p14:creationId xmlns:p14="http://schemas.microsoft.com/office/powerpoint/2010/main" val="3267006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R="90170" indent="269875" algn="just">
              <a:lnSpc>
                <a:spcPts val="1100"/>
              </a:lnSpc>
            </a:pPr>
            <a:endParaRPr lang="fr-BE" b="1" dirty="0"/>
          </a:p>
        </p:txBody>
      </p:sp>
      <p:sp>
        <p:nvSpPr>
          <p:cNvPr id="4" name="Espace réservé du numéro de diapositive 3"/>
          <p:cNvSpPr>
            <a:spLocks noGrp="1"/>
          </p:cNvSpPr>
          <p:nvPr>
            <p:ph type="sldNum" sz="quarter" idx="5"/>
          </p:nvPr>
        </p:nvSpPr>
        <p:spPr/>
        <p:txBody>
          <a:bodyPr/>
          <a:lstStyle/>
          <a:p>
            <a:fld id="{61D73457-DDFF-4C3A-9296-E3F5E23EEE77}" type="slidenum">
              <a:rPr lang="fr-BE" smtClean="0"/>
              <a:t>10</a:t>
            </a:fld>
            <a:endParaRPr lang="fr-BE"/>
          </a:p>
        </p:txBody>
      </p:sp>
    </p:spTree>
    <p:extLst>
      <p:ext uri="{BB962C8B-B14F-4D97-AF65-F5344CB8AC3E}">
        <p14:creationId xmlns:p14="http://schemas.microsoft.com/office/powerpoint/2010/main" val="3399728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6/9/2023</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‹N°›</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0383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6/9/2023</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90274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6/9/2023</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‹N°›</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163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4776800" y="2067600"/>
            <a:ext cx="7415200" cy="47904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4"/>
          <p:cNvSpPr/>
          <p:nvPr/>
        </p:nvSpPr>
        <p:spPr>
          <a:xfrm>
            <a:off x="41" y="3766000"/>
            <a:ext cx="9827200" cy="30920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4"/>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4"/>
          <p:cNvSpPr txBox="1">
            <a:spLocks noGrp="1"/>
          </p:cNvSpPr>
          <p:nvPr>
            <p:ph type="title"/>
          </p:nvPr>
        </p:nvSpPr>
        <p:spPr>
          <a:xfrm>
            <a:off x="1092200" y="1127467"/>
            <a:ext cx="10007600" cy="1272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54" name="Google Shape;54;p4"/>
          <p:cNvSpPr txBox="1">
            <a:spLocks noGrp="1"/>
          </p:cNvSpPr>
          <p:nvPr>
            <p:ph type="body" idx="1"/>
          </p:nvPr>
        </p:nvSpPr>
        <p:spPr>
          <a:xfrm>
            <a:off x="1092200" y="2654300"/>
            <a:ext cx="10007600" cy="32640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fr-BE" smtClean="0"/>
              <a:pPr/>
              <a:t>‹N°›</a:t>
            </a:fld>
            <a:endParaRPr lang="fr-BE"/>
          </a:p>
        </p:txBody>
      </p:sp>
    </p:spTree>
    <p:extLst>
      <p:ext uri="{BB962C8B-B14F-4D97-AF65-F5344CB8AC3E}">
        <p14:creationId xmlns:p14="http://schemas.microsoft.com/office/powerpoint/2010/main" val="1279012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6/9/2023</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4183668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6/9/2023</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3413103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6/9/2023</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1513473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6/9/2023</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3854545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6/9/2023</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3282586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6/9/2023</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2163293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6/9/2023</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‹N°›</a:t>
            </a:fld>
            <a:endParaRPr lang="en-US"/>
          </a:p>
        </p:txBody>
      </p:sp>
    </p:spTree>
    <p:extLst>
      <p:ext uri="{BB962C8B-B14F-4D97-AF65-F5344CB8AC3E}">
        <p14:creationId xmlns:p14="http://schemas.microsoft.com/office/powerpoint/2010/main" val="2930803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6/9/2023</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‹N°›</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319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6/9/2023</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‹N°›</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468912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 id="2147483672" r:id="rId12"/>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jpe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éo 3" descr="Ligne de signes vitaux">
            <a:extLst>
              <a:ext uri="{FF2B5EF4-FFF2-40B4-BE49-F238E27FC236}">
                <a16:creationId xmlns:a16="http://schemas.microsoft.com/office/drawing/2014/main" id="{63151E89-75C1-B08E-1BAD-0573319D08D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9" r="-1" b="-1"/>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637992A9-1E8C-4E57-B4F4-EE2D38E50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435CDD8-8CEB-21C9-F7F7-A584B22944BB}"/>
              </a:ext>
            </a:extLst>
          </p:cNvPr>
          <p:cNvSpPr>
            <a:spLocks noGrp="1"/>
          </p:cNvSpPr>
          <p:nvPr>
            <p:ph type="ctrTitle"/>
          </p:nvPr>
        </p:nvSpPr>
        <p:spPr>
          <a:xfrm>
            <a:off x="517870" y="978408"/>
            <a:ext cx="5021182" cy="2334248"/>
          </a:xfrm>
        </p:spPr>
        <p:txBody>
          <a:bodyPr anchor="t">
            <a:normAutofit/>
          </a:bodyPr>
          <a:lstStyle/>
          <a:p>
            <a:pPr>
              <a:lnSpc>
                <a:spcPct val="90000"/>
              </a:lnSpc>
            </a:pPr>
            <a:r>
              <a:rPr lang="en" sz="4000" b="1" dirty="0">
                <a:solidFill>
                  <a:srgbClr val="FFFFFF"/>
                </a:solidFill>
                <a:latin typeface="Times New Roman"/>
                <a:ea typeface="Times New Roman"/>
                <a:cs typeface="Times New Roman"/>
                <a:sym typeface="Times New Roman"/>
              </a:rPr>
              <a:t>Interroger la marge, repenser nos interactions avec le numérique</a:t>
            </a:r>
            <a:endParaRPr lang="fr-BE" sz="4000" dirty="0">
              <a:solidFill>
                <a:srgbClr val="FFFFFF"/>
              </a:solidFill>
            </a:endParaRPr>
          </a:p>
        </p:txBody>
      </p:sp>
      <p:sp>
        <p:nvSpPr>
          <p:cNvPr id="3" name="Sous-titre 2">
            <a:extLst>
              <a:ext uri="{FF2B5EF4-FFF2-40B4-BE49-F238E27FC236}">
                <a16:creationId xmlns:a16="http://schemas.microsoft.com/office/drawing/2014/main" id="{330F0732-15FD-811A-90E7-17D0EB25E974}"/>
              </a:ext>
            </a:extLst>
          </p:cNvPr>
          <p:cNvSpPr>
            <a:spLocks noGrp="1"/>
          </p:cNvSpPr>
          <p:nvPr>
            <p:ph type="subTitle" idx="1"/>
          </p:nvPr>
        </p:nvSpPr>
        <p:spPr>
          <a:xfrm>
            <a:off x="517870" y="4482450"/>
            <a:ext cx="5040785" cy="1724029"/>
          </a:xfrm>
        </p:spPr>
        <p:txBody>
          <a:bodyPr anchor="t">
            <a:normAutofit/>
          </a:bodyPr>
          <a:lstStyle/>
          <a:p>
            <a:pPr marL="0" lvl="0" indent="0" rtl="0">
              <a:spcBef>
                <a:spcPts val="0"/>
              </a:spcBef>
              <a:spcAft>
                <a:spcPts val="0"/>
              </a:spcAft>
              <a:buNone/>
            </a:pPr>
            <a:r>
              <a:rPr lang="fr-BE" sz="2000" b="1">
                <a:solidFill>
                  <a:srgbClr val="FFFFFF"/>
                </a:solidFill>
                <a:latin typeface="Arial"/>
                <a:ea typeface="Arial"/>
                <a:cs typeface="Arial"/>
                <a:sym typeface="Arial"/>
              </a:rPr>
              <a:t>Isabelle Choquet, Brussels Management School ; MICA, UR 4426</a:t>
            </a:r>
            <a:endParaRPr lang="fr-BE" sz="2000">
              <a:solidFill>
                <a:srgbClr val="FFFFFF"/>
              </a:solidFill>
              <a:latin typeface="Times New Roman"/>
              <a:ea typeface="Times New Roman"/>
              <a:cs typeface="Times New Roman"/>
              <a:sym typeface="Times New Roman"/>
            </a:endParaRPr>
          </a:p>
          <a:p>
            <a:pPr marL="0" lvl="0" indent="0" rtl="0">
              <a:spcBef>
                <a:spcPts val="0"/>
              </a:spcBef>
              <a:spcAft>
                <a:spcPts val="0"/>
              </a:spcAft>
              <a:buNone/>
            </a:pPr>
            <a:endParaRPr lang="fr-BE" sz="2000" b="1">
              <a:solidFill>
                <a:srgbClr val="FFFFFF"/>
              </a:solidFill>
              <a:latin typeface="Arial"/>
              <a:ea typeface="Arial"/>
              <a:cs typeface="Arial"/>
              <a:sym typeface="Arial"/>
            </a:endParaRPr>
          </a:p>
          <a:p>
            <a:pPr marL="0" lvl="0" indent="0" rtl="0">
              <a:spcBef>
                <a:spcPts val="0"/>
              </a:spcBef>
              <a:spcAft>
                <a:spcPts val="0"/>
              </a:spcAft>
              <a:buNone/>
            </a:pPr>
            <a:r>
              <a:rPr lang="fr-BE" sz="2000" b="1">
                <a:solidFill>
                  <a:srgbClr val="FFFFFF"/>
                </a:solidFill>
                <a:latin typeface="Arial"/>
                <a:ea typeface="Arial"/>
                <a:cs typeface="Arial"/>
                <a:sym typeface="Arial"/>
              </a:rPr>
              <a:t>Mabrouka El Hachani, Unité de recherche ELICO</a:t>
            </a:r>
          </a:p>
          <a:p>
            <a:endParaRPr lang="fr-BE" sz="2000">
              <a:solidFill>
                <a:srgbClr val="FFFFFF"/>
              </a:solidFill>
            </a:endParaRPr>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40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EAB7C218-AF69-C109-C93C-8BD847703686}"/>
              </a:ext>
            </a:extLst>
          </p:cNvPr>
          <p:cNvSpPr>
            <a:spLocks noGrp="1"/>
          </p:cNvSpPr>
          <p:nvPr>
            <p:ph type="title"/>
          </p:nvPr>
        </p:nvSpPr>
        <p:spPr>
          <a:xfrm>
            <a:off x="517870" y="976160"/>
            <a:ext cx="5021183" cy="2071840"/>
          </a:xfrm>
        </p:spPr>
        <p:txBody>
          <a:bodyPr>
            <a:normAutofit/>
          </a:bodyPr>
          <a:lstStyle/>
          <a:p>
            <a:r>
              <a:rPr lang="en" sz="5000" dirty="0"/>
              <a:t>La frontière comme marge…</a:t>
            </a:r>
            <a:endParaRPr lang="fr-BE" sz="5000" dirty="0"/>
          </a:p>
        </p:txBody>
      </p:sp>
      <p:sp>
        <p:nvSpPr>
          <p:cNvPr id="11" name="Rectangle 10">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Espace réservé du contenu 2">
            <a:extLst>
              <a:ext uri="{FF2B5EF4-FFF2-40B4-BE49-F238E27FC236}">
                <a16:creationId xmlns:a16="http://schemas.microsoft.com/office/drawing/2014/main" id="{AF7D288D-185E-7A0B-7767-897B2F93F1C4}"/>
              </a:ext>
            </a:extLst>
          </p:cNvPr>
          <p:cNvGraphicFramePr>
            <a:graphicFrameLocks noGrp="1"/>
          </p:cNvGraphicFramePr>
          <p:nvPr>
            <p:ph idx="1"/>
            <p:extLst>
              <p:ext uri="{D42A27DB-BD31-4B8C-83A1-F6EECF244321}">
                <p14:modId xmlns:p14="http://schemas.microsoft.com/office/powerpoint/2010/main" val="1291108743"/>
              </p:ext>
            </p:extLst>
          </p:nvPr>
        </p:nvGraphicFramePr>
        <p:xfrm>
          <a:off x="6662738" y="969963"/>
          <a:ext cx="5021262" cy="4870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0017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1EA65F6F-3BA6-0A4A-7D2B-04081CF13E23}"/>
              </a:ext>
            </a:extLst>
          </p:cNvPr>
          <p:cNvSpPr txBox="1"/>
          <p:nvPr/>
        </p:nvSpPr>
        <p:spPr>
          <a:xfrm>
            <a:off x="518160" y="812899"/>
            <a:ext cx="10525760" cy="5324535"/>
          </a:xfrm>
          <a:prstGeom prst="rect">
            <a:avLst/>
          </a:prstGeom>
          <a:noFill/>
        </p:spPr>
        <p:txBody>
          <a:bodyPr wrap="square">
            <a:spAutoFit/>
          </a:bodyPr>
          <a:lstStyle/>
          <a:p>
            <a:pPr marL="0" lvl="0" indent="0" algn="just" rtl="0">
              <a:spcBef>
                <a:spcPts val="1200"/>
              </a:spcBef>
              <a:spcAft>
                <a:spcPts val="0"/>
              </a:spcAft>
              <a:buNone/>
            </a:pPr>
            <a:r>
              <a:rPr lang="fr-FR" sz="2400"/>
              <a:t>« L’important n’est plus d’émettre et de recevoir, de coder et de décoder, opération qui nous confirme dans la permanence de notre chère identité -cette fameuse identité qui n’est jamais qu’une réduction à un territoire clos et immuable, l’assignation à une résidence surveillée -, l’important n’est plus d’enregistrer et de relire, ni de nous ex-primer (de nous projeter hors de nous-mêmes) à travers ces intermédiaires de toutes sortes qui font la trame de la communication et sur lesquels est fondée la notion clé (et ses corollaires) de Représentation, tant au sens figuratif qu’au sens sociologique. Ce qui compte désormais, c’est de se commuter, de muter ensemble, [….] ce qui compte c’est finalement non seulement de changer d’identité, à son gré, mais de multiplier ses identités, de vivre sur plusieurs plans, dans plusieurs temps, c’est de combiner les plus inattendues hybridations aussi bien avec nos machines qu’avec nos semblables »</a:t>
            </a:r>
          </a:p>
          <a:p>
            <a:pPr marL="0" lvl="0" indent="0" algn="r" rtl="0">
              <a:spcBef>
                <a:spcPts val="1200"/>
              </a:spcBef>
              <a:spcAft>
                <a:spcPts val="0"/>
              </a:spcAft>
              <a:buNone/>
            </a:pPr>
            <a:r>
              <a:rPr lang="fr-FR" sz="1800">
                <a:solidFill>
                  <a:srgbClr val="000000"/>
                </a:solidFill>
              </a:rPr>
              <a:t>Couchot, 1986, p.105</a:t>
            </a:r>
            <a:endParaRPr lang="fr-FR" sz="2800" dirty="0"/>
          </a:p>
        </p:txBody>
      </p:sp>
    </p:spTree>
    <p:extLst>
      <p:ext uri="{BB962C8B-B14F-4D97-AF65-F5344CB8AC3E}">
        <p14:creationId xmlns:p14="http://schemas.microsoft.com/office/powerpoint/2010/main" val="1406155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Rectangle 10">
            <a:extLst>
              <a:ext uri="{FF2B5EF4-FFF2-40B4-BE49-F238E27FC236}">
                <a16:creationId xmlns:a16="http://schemas.microsoft.com/office/drawing/2014/main" id="{A082E5AA-6E5F-4FCC-8C41-11E32F833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12">
            <a:extLst>
              <a:ext uri="{FF2B5EF4-FFF2-40B4-BE49-F238E27FC236}">
                <a16:creationId xmlns:a16="http://schemas.microsoft.com/office/drawing/2014/main" id="{EDC872B6-524A-4445-9AD6-FA0326B5D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890D85B9-CA9C-AD11-8B01-F1EC647D5AA4}"/>
              </a:ext>
            </a:extLst>
          </p:cNvPr>
          <p:cNvSpPr>
            <a:spLocks noGrp="1"/>
          </p:cNvSpPr>
          <p:nvPr>
            <p:ph type="title"/>
          </p:nvPr>
        </p:nvSpPr>
        <p:spPr>
          <a:xfrm>
            <a:off x="517870" y="976160"/>
            <a:ext cx="5021183" cy="5270190"/>
          </a:xfrm>
        </p:spPr>
        <p:txBody>
          <a:bodyPr vert="horz" lIns="91440" tIns="45720" rIns="91440" bIns="45720" rtlCol="0" anchor="t">
            <a:normAutofit/>
          </a:bodyPr>
          <a:lstStyle/>
          <a:p>
            <a:r>
              <a:rPr lang="en-US" sz="5000" dirty="0"/>
              <a:t>Et </a:t>
            </a:r>
            <a:r>
              <a:rPr lang="en-US" sz="5000" dirty="0" err="1"/>
              <a:t>si</a:t>
            </a:r>
            <a:r>
              <a:rPr lang="en-US" sz="5000" dirty="0"/>
              <a:t> </a:t>
            </a:r>
            <a:r>
              <a:rPr lang="en-US" sz="5000" dirty="0" err="1"/>
              <a:t>penser</a:t>
            </a:r>
            <a:r>
              <a:rPr lang="en-US" sz="5000" dirty="0"/>
              <a:t> les </a:t>
            </a:r>
            <a:r>
              <a:rPr lang="en-US" sz="5000" dirty="0" err="1"/>
              <a:t>frontières</a:t>
            </a:r>
            <a:r>
              <a:rPr lang="en-US" sz="5000" dirty="0"/>
              <a:t> </a:t>
            </a:r>
            <a:r>
              <a:rPr lang="en-US" sz="5000" dirty="0" err="1"/>
              <a:t>numériques</a:t>
            </a:r>
            <a:r>
              <a:rPr lang="en-US" sz="5000" dirty="0"/>
              <a:t>…ne </a:t>
            </a:r>
            <a:r>
              <a:rPr lang="en-US" sz="5000" dirty="0" err="1"/>
              <a:t>serait</a:t>
            </a:r>
            <a:r>
              <a:rPr lang="en-US" sz="5000" dirty="0"/>
              <a:t> pas </a:t>
            </a:r>
            <a:r>
              <a:rPr lang="en-US" sz="5000" dirty="0" err="1"/>
              <a:t>une</a:t>
            </a:r>
            <a:r>
              <a:rPr lang="en-US" sz="5000" dirty="0"/>
              <a:t> « école de la liberté » ? </a:t>
            </a:r>
          </a:p>
        </p:txBody>
      </p:sp>
      <p:sp>
        <p:nvSpPr>
          <p:cNvPr id="40" name="Rectangle 14">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6">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74DF2D33-4769-054F-7C1F-616539F7E4E0}"/>
              </a:ext>
            </a:extLst>
          </p:cNvPr>
          <p:cNvSpPr txBox="1"/>
          <p:nvPr/>
        </p:nvSpPr>
        <p:spPr>
          <a:xfrm>
            <a:off x="6662168" y="976161"/>
            <a:ext cx="4945183" cy="2452840"/>
          </a:xfrm>
          <a:prstGeom prst="rect">
            <a:avLst/>
          </a:prstGeom>
        </p:spPr>
        <p:txBody>
          <a:bodyPr vert="horz" lIns="91440" tIns="45720" rIns="91440" bIns="45720" rtlCol="0">
            <a:normAutofit/>
          </a:bodyPr>
          <a:lstStyle/>
          <a:p>
            <a:pPr>
              <a:lnSpc>
                <a:spcPct val="110000"/>
              </a:lnSpc>
              <a:spcAft>
                <a:spcPts val="600"/>
              </a:spcAft>
              <a:buFont typeface="Arial" panose="020B0604020202020204" pitchFamily="34" charset="0"/>
            </a:pPr>
            <a:r>
              <a:rPr lang="en-US" sz="2400" dirty="0"/>
              <a:t>Droit de </a:t>
            </a:r>
            <a:r>
              <a:rPr lang="en-US" sz="2400" dirty="0" err="1"/>
              <a:t>débattre</a:t>
            </a:r>
            <a:r>
              <a:rPr lang="en-US" sz="2400" dirty="0"/>
              <a:t> de </a:t>
            </a:r>
            <a:r>
              <a:rPr lang="en-US" sz="2400" dirty="0" err="1"/>
              <a:t>là</a:t>
            </a:r>
            <a:r>
              <a:rPr lang="en-US" sz="2400" dirty="0"/>
              <a:t> </a:t>
            </a:r>
            <a:r>
              <a:rPr lang="en-US" sz="2400" dirty="0" err="1"/>
              <a:t>où</a:t>
            </a:r>
            <a:r>
              <a:rPr lang="en-US" sz="2400" dirty="0"/>
              <a:t> </a:t>
            </a:r>
            <a:r>
              <a:rPr lang="en-US" sz="2400" dirty="0" err="1"/>
              <a:t>l’on</a:t>
            </a:r>
            <a:r>
              <a:rPr lang="en-US" sz="2400" dirty="0"/>
              <a:t> </a:t>
            </a:r>
            <a:r>
              <a:rPr lang="en-US" sz="2400" dirty="0" err="1"/>
              <a:t>est</a:t>
            </a:r>
            <a:r>
              <a:rPr lang="en-US" sz="2400" dirty="0"/>
              <a:t>, </a:t>
            </a:r>
            <a:r>
              <a:rPr lang="en-US" sz="2400" dirty="0" err="1"/>
              <a:t>comme</a:t>
            </a:r>
            <a:r>
              <a:rPr lang="en-US" sz="2400" dirty="0"/>
              <a:t> nous </a:t>
            </a:r>
            <a:r>
              <a:rPr lang="en-US" sz="2400" dirty="0" err="1"/>
              <a:t>sommes</a:t>
            </a:r>
            <a:r>
              <a:rPr lang="en-US" sz="2400" dirty="0"/>
              <a:t> et </a:t>
            </a:r>
            <a:r>
              <a:rPr lang="en-US" sz="2400" dirty="0" err="1"/>
              <a:t>s’intéresser</a:t>
            </a:r>
            <a:r>
              <a:rPr lang="en-US" sz="2400" dirty="0"/>
              <a:t> à </a:t>
            </a:r>
            <a:r>
              <a:rPr lang="en-US" sz="2400" dirty="0" err="1"/>
              <a:t>ce</a:t>
            </a:r>
            <a:r>
              <a:rPr lang="en-US" sz="2400" dirty="0"/>
              <a:t> </a:t>
            </a:r>
            <a:r>
              <a:rPr lang="en-US" sz="2400" dirty="0" err="1"/>
              <a:t>devenir</a:t>
            </a:r>
            <a:r>
              <a:rPr lang="en-US" sz="2400" dirty="0"/>
              <a:t> « non </a:t>
            </a:r>
            <a:r>
              <a:rPr lang="en-US" sz="2400" dirty="0" err="1"/>
              <a:t>humain</a:t>
            </a:r>
            <a:r>
              <a:rPr lang="en-US" sz="2400" dirty="0"/>
              <a:t> », « </a:t>
            </a:r>
            <a:r>
              <a:rPr lang="en-US" sz="2400" dirty="0" err="1"/>
              <a:t>inhumain</a:t>
            </a:r>
            <a:r>
              <a:rPr lang="en-US" sz="2400" dirty="0"/>
              <a:t> »</a:t>
            </a:r>
          </a:p>
        </p:txBody>
      </p:sp>
      <p:pic>
        <p:nvPicPr>
          <p:cNvPr id="5" name="Espace réservé du contenu 4">
            <a:extLst>
              <a:ext uri="{FF2B5EF4-FFF2-40B4-BE49-F238E27FC236}">
                <a16:creationId xmlns:a16="http://schemas.microsoft.com/office/drawing/2014/main" id="{38D5D0EF-A920-4ACF-8554-D1EA2AFF94E9}"/>
              </a:ext>
            </a:extLst>
          </p:cNvPr>
          <p:cNvPicPr>
            <a:picLocks noGrp="1" noChangeAspect="1"/>
          </p:cNvPicPr>
          <p:nvPr>
            <p:ph idx="1"/>
          </p:nvPr>
        </p:nvPicPr>
        <p:blipFill rotWithShape="1">
          <a:blip r:embed="rId3"/>
          <a:srcRect t="5414" b="996"/>
          <a:stretch/>
        </p:blipFill>
        <p:spPr>
          <a:xfrm>
            <a:off x="6661823" y="3614738"/>
            <a:ext cx="5021183" cy="2631612"/>
          </a:xfrm>
          <a:prstGeom prst="rect">
            <a:avLst/>
          </a:prstGeom>
        </p:spPr>
      </p:pic>
    </p:spTree>
    <p:extLst>
      <p:ext uri="{BB962C8B-B14F-4D97-AF65-F5344CB8AC3E}">
        <p14:creationId xmlns:p14="http://schemas.microsoft.com/office/powerpoint/2010/main" val="4066971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Rectangle 14">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6">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1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 2">
            <a:extLst>
              <a:ext uri="{FF2B5EF4-FFF2-40B4-BE49-F238E27FC236}">
                <a16:creationId xmlns:a16="http://schemas.microsoft.com/office/drawing/2014/main" id="{98F87780-F666-567C-5D68-AAB98A34E7C9}"/>
              </a:ext>
            </a:extLst>
          </p:cNvPr>
          <p:cNvPicPr>
            <a:picLocks noChangeAspect="1"/>
          </p:cNvPicPr>
          <p:nvPr/>
        </p:nvPicPr>
        <p:blipFill rotWithShape="1">
          <a:blip r:embed="rId3"/>
          <a:srcRect l="465" r="17333" b="-1"/>
          <a:stretch/>
        </p:blipFill>
        <p:spPr>
          <a:xfrm>
            <a:off x="0" y="24054"/>
            <a:ext cx="12188932" cy="6857990"/>
          </a:xfrm>
          <a:prstGeom prst="rect">
            <a:avLst/>
          </a:prstGeom>
        </p:spPr>
      </p:pic>
      <p:sp>
        <p:nvSpPr>
          <p:cNvPr id="34" name="Rectangle 20">
            <a:extLst>
              <a:ext uri="{FF2B5EF4-FFF2-40B4-BE49-F238E27FC236}">
                <a16:creationId xmlns:a16="http://schemas.microsoft.com/office/drawing/2014/main" id="{7508F7DC-CA28-4ACE-AF79-D7E98ED1B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2">
            <a:extLst>
              <a:ext uri="{FF2B5EF4-FFF2-40B4-BE49-F238E27FC236}">
                <a16:creationId xmlns:a16="http://schemas.microsoft.com/office/drawing/2014/main" id="{9AB20218-A500-457C-B65C-F3D198B1F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1BDF642A-3EB2-BEF2-6863-458E0FA5651A}"/>
              </a:ext>
            </a:extLst>
          </p:cNvPr>
          <p:cNvSpPr txBox="1"/>
          <p:nvPr/>
        </p:nvSpPr>
        <p:spPr>
          <a:xfrm>
            <a:off x="517870" y="978408"/>
            <a:ext cx="8686796" cy="2334247"/>
          </a:xfrm>
          <a:prstGeom prst="rect">
            <a:avLst/>
          </a:prstGeom>
        </p:spPr>
        <p:txBody>
          <a:bodyPr vert="horz" lIns="91440" tIns="45720" rIns="91440" bIns="45720" rtlCol="0" anchor="t">
            <a:normAutofit/>
          </a:bodyPr>
          <a:lstStyle/>
          <a:p>
            <a:pPr>
              <a:spcBef>
                <a:spcPct val="0"/>
              </a:spcBef>
              <a:spcAft>
                <a:spcPts val="600"/>
              </a:spcAft>
            </a:pPr>
            <a:r>
              <a:rPr lang="en-US" sz="5400" b="1">
                <a:solidFill>
                  <a:srgbClr val="FFFFFF"/>
                </a:solidFill>
                <a:latin typeface="+mj-lt"/>
                <a:ea typeface="+mj-ea"/>
                <a:cs typeface="+mj-cs"/>
              </a:rPr>
              <a:t>Questions ?</a:t>
            </a:r>
          </a:p>
        </p:txBody>
      </p:sp>
      <p:sp>
        <p:nvSpPr>
          <p:cNvPr id="36" name="Rectangle 24">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206BAE7D-CDDA-2154-D2AE-1E9EA3B388D0}"/>
              </a:ext>
            </a:extLst>
          </p:cNvPr>
          <p:cNvSpPr txBox="1"/>
          <p:nvPr/>
        </p:nvSpPr>
        <p:spPr>
          <a:xfrm>
            <a:off x="8146978" y="4424065"/>
            <a:ext cx="2476501" cy="1446550"/>
          </a:xfrm>
          <a:prstGeom prst="rect">
            <a:avLst/>
          </a:prstGeom>
          <a:solidFill>
            <a:schemeClr val="bg1">
              <a:lumMod val="85000"/>
            </a:schemeClr>
          </a:solidFill>
          <a:ln>
            <a:solidFill>
              <a:schemeClr val="bg1"/>
            </a:solidFill>
          </a:ln>
        </p:spPr>
        <p:txBody>
          <a:bodyPr wrap="square" rtlCol="0">
            <a:spAutoFit/>
          </a:bodyPr>
          <a:lstStyle/>
          <a:p>
            <a:r>
              <a:rPr lang="fr-FR" sz="8800" dirty="0" err="1"/>
              <a:t>شكرا</a:t>
            </a:r>
            <a:endParaRPr lang="fr-BE" sz="8800" dirty="0"/>
          </a:p>
        </p:txBody>
      </p:sp>
      <p:pic>
        <p:nvPicPr>
          <p:cNvPr id="6" name="Image 5" descr="Une image contenant Visage humain, personne, habits, Selfie&#10;&#10;Description générée automatiquement">
            <a:extLst>
              <a:ext uri="{FF2B5EF4-FFF2-40B4-BE49-F238E27FC236}">
                <a16:creationId xmlns:a16="http://schemas.microsoft.com/office/drawing/2014/main" id="{6894DE70-0B52-8D09-6835-C8A0CE95F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050" y="2367060"/>
            <a:ext cx="2821723" cy="3779521"/>
          </a:xfrm>
          <a:prstGeom prst="rect">
            <a:avLst/>
          </a:prstGeom>
        </p:spPr>
      </p:pic>
      <p:pic>
        <p:nvPicPr>
          <p:cNvPr id="8" name="Image 7" descr="Une image contenant personne, Visage humain, arbre, sourire&#10;&#10;Description générée automatiquement">
            <a:extLst>
              <a:ext uri="{FF2B5EF4-FFF2-40B4-BE49-F238E27FC236}">
                <a16:creationId xmlns:a16="http://schemas.microsoft.com/office/drawing/2014/main" id="{E57FF465-B9D1-3C6F-72F9-595950F298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6950" y="2358120"/>
            <a:ext cx="2771524" cy="3797400"/>
          </a:xfrm>
          <a:prstGeom prst="rect">
            <a:avLst/>
          </a:prstGeom>
        </p:spPr>
      </p:pic>
    </p:spTree>
    <p:extLst>
      <p:ext uri="{BB962C8B-B14F-4D97-AF65-F5344CB8AC3E}">
        <p14:creationId xmlns:p14="http://schemas.microsoft.com/office/powerpoint/2010/main" val="1739859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7D949E-564D-4503-A64E-D22FA3232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C0ED91EC-0B00-9F4D-95BE-ECE2B4F9B23B}"/>
              </a:ext>
            </a:extLst>
          </p:cNvPr>
          <p:cNvSpPr>
            <a:spLocks noGrp="1"/>
          </p:cNvSpPr>
          <p:nvPr>
            <p:ph type="title"/>
          </p:nvPr>
        </p:nvSpPr>
        <p:spPr>
          <a:xfrm>
            <a:off x="517870" y="976160"/>
            <a:ext cx="5021183" cy="2452840"/>
          </a:xfrm>
        </p:spPr>
        <p:txBody>
          <a:bodyPr>
            <a:normAutofit/>
          </a:bodyPr>
          <a:lstStyle/>
          <a:p>
            <a:r>
              <a:rPr lang="fr-BE" dirty="0"/>
              <a:t>plan</a:t>
            </a:r>
          </a:p>
        </p:txBody>
      </p:sp>
      <p:sp>
        <p:nvSpPr>
          <p:cNvPr id="11" name="Rectangle 10">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1808AB-2943-464C-A710-F2A18D869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Espace réservé du contenu 2">
            <a:extLst>
              <a:ext uri="{FF2B5EF4-FFF2-40B4-BE49-F238E27FC236}">
                <a16:creationId xmlns:a16="http://schemas.microsoft.com/office/drawing/2014/main" id="{01D9E068-9344-94B2-9006-EC7EF8D50661}"/>
              </a:ext>
            </a:extLst>
          </p:cNvPr>
          <p:cNvGraphicFramePr>
            <a:graphicFrameLocks noGrp="1"/>
          </p:cNvGraphicFramePr>
          <p:nvPr>
            <p:ph idx="1"/>
            <p:extLst>
              <p:ext uri="{D42A27DB-BD31-4B8C-83A1-F6EECF244321}">
                <p14:modId xmlns:p14="http://schemas.microsoft.com/office/powerpoint/2010/main" val="32339926"/>
              </p:ext>
            </p:extLst>
          </p:nvPr>
        </p:nvGraphicFramePr>
        <p:xfrm>
          <a:off x="6662738" y="969963"/>
          <a:ext cx="5021262" cy="4870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5902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5" name="Rectangle 1034">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E1C2327B-7928-34BD-BBD6-173E06E224F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1937" r="-1" b="4708"/>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7" name="Rectangle 1036">
            <a:extLst>
              <a:ext uri="{FF2B5EF4-FFF2-40B4-BE49-F238E27FC236}">
                <a16:creationId xmlns:a16="http://schemas.microsoft.com/office/drawing/2014/main" id="{637992A9-1E8C-4E57-B4F4-EE2D38E50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F39CC2A-B139-3E05-83B4-77A1728ECFAA}"/>
              </a:ext>
            </a:extLst>
          </p:cNvPr>
          <p:cNvSpPr>
            <a:spLocks noGrp="1"/>
          </p:cNvSpPr>
          <p:nvPr>
            <p:ph type="title"/>
          </p:nvPr>
        </p:nvSpPr>
        <p:spPr>
          <a:xfrm>
            <a:off x="517870" y="978408"/>
            <a:ext cx="5021182" cy="2334248"/>
          </a:xfrm>
        </p:spPr>
        <p:txBody>
          <a:bodyPr vert="horz" lIns="91440" tIns="45720" rIns="91440" bIns="45720" rtlCol="0" anchor="t">
            <a:normAutofit/>
          </a:bodyPr>
          <a:lstStyle/>
          <a:p>
            <a:pPr>
              <a:lnSpc>
                <a:spcPct val="90000"/>
              </a:lnSpc>
            </a:pPr>
            <a:r>
              <a:rPr lang="en-US" sz="4200">
                <a:solidFill>
                  <a:srgbClr val="FFFFFF"/>
                </a:solidFill>
                <a:sym typeface="Roboto"/>
              </a:rPr>
              <a:t>Des cartographies pour comprendre les frontières ?</a:t>
            </a:r>
            <a:endParaRPr lang="en-US" sz="4200">
              <a:solidFill>
                <a:srgbClr val="FFFFFF"/>
              </a:solidFill>
            </a:endParaRPr>
          </a:p>
        </p:txBody>
      </p:sp>
      <p:sp>
        <p:nvSpPr>
          <p:cNvPr id="1039" name="Rectangle 1038">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8978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9A6FC966-AD51-434E-8059-1CF6DBD38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3">
            <a:extLst>
              <a:ext uri="{FF2B5EF4-FFF2-40B4-BE49-F238E27FC236}">
                <a16:creationId xmlns:a16="http://schemas.microsoft.com/office/drawing/2014/main" id="{37314665-415D-4409-A0F3-D4646EDBF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60A30587-3058-C469-A79B-6B123F9341CB}"/>
              </a:ext>
            </a:extLst>
          </p:cNvPr>
          <p:cNvSpPr>
            <a:spLocks noGrp="1"/>
          </p:cNvSpPr>
          <p:nvPr>
            <p:ph type="title"/>
          </p:nvPr>
        </p:nvSpPr>
        <p:spPr>
          <a:xfrm>
            <a:off x="517870" y="976160"/>
            <a:ext cx="6144230" cy="1934172"/>
          </a:xfrm>
        </p:spPr>
        <p:txBody>
          <a:bodyPr>
            <a:normAutofit/>
          </a:bodyPr>
          <a:lstStyle/>
          <a:p>
            <a:r>
              <a:rPr lang="en" dirty="0"/>
              <a:t>De la notion de “frontière”...</a:t>
            </a:r>
            <a:endParaRPr lang="fr-BE" dirty="0"/>
          </a:p>
        </p:txBody>
      </p:sp>
      <p:sp>
        <p:nvSpPr>
          <p:cNvPr id="22" name="Rectangle 15">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texte, Police, graphisme, Graphique&#10;&#10;Description générée automatiquement">
            <a:extLst>
              <a:ext uri="{FF2B5EF4-FFF2-40B4-BE49-F238E27FC236}">
                <a16:creationId xmlns:a16="http://schemas.microsoft.com/office/drawing/2014/main" id="{1074B8EA-725B-30C6-B4F4-E4B8D51C950C}"/>
              </a:ext>
            </a:extLst>
          </p:cNvPr>
          <p:cNvPicPr>
            <a:picLocks noChangeAspect="1"/>
          </p:cNvPicPr>
          <p:nvPr/>
        </p:nvPicPr>
        <p:blipFill rotWithShape="1">
          <a:blip r:embed="rId3"/>
          <a:srcRect l="20017" r="16557"/>
          <a:stretch/>
        </p:blipFill>
        <p:spPr>
          <a:xfrm>
            <a:off x="7147455" y="10"/>
            <a:ext cx="4460661" cy="2566978"/>
          </a:xfrm>
          <a:prstGeom prst="rect">
            <a:avLst/>
          </a:prstGeom>
        </p:spPr>
      </p:pic>
      <p:sp>
        <p:nvSpPr>
          <p:cNvPr id="3" name="Espace réservé du contenu 2">
            <a:extLst>
              <a:ext uri="{FF2B5EF4-FFF2-40B4-BE49-F238E27FC236}">
                <a16:creationId xmlns:a16="http://schemas.microsoft.com/office/drawing/2014/main" id="{5CCB27EF-3A46-B35B-F495-92D2A197773C}"/>
              </a:ext>
            </a:extLst>
          </p:cNvPr>
          <p:cNvSpPr>
            <a:spLocks noGrp="1"/>
          </p:cNvSpPr>
          <p:nvPr>
            <p:ph idx="1"/>
          </p:nvPr>
        </p:nvSpPr>
        <p:spPr>
          <a:xfrm>
            <a:off x="517870" y="3172570"/>
            <a:ext cx="6051232" cy="3016294"/>
          </a:xfrm>
        </p:spPr>
        <p:txBody>
          <a:bodyPr>
            <a:normAutofit/>
          </a:bodyPr>
          <a:lstStyle/>
          <a:p>
            <a:pPr marL="0" lvl="0" indent="0" algn="just" rtl="0">
              <a:spcBef>
                <a:spcPts val="0"/>
              </a:spcBef>
              <a:spcAft>
                <a:spcPts val="0"/>
              </a:spcAft>
              <a:buNone/>
            </a:pPr>
            <a:r>
              <a:rPr lang="en-US" dirty="0"/>
              <a:t>« Space, the final frontier. These are the voyages of the starship Enterprise. Its ongoing mission: to explore strange new worlds, to seek out new life and new civilizations, to boldly go where no one has gone before».</a:t>
            </a:r>
          </a:p>
          <a:p>
            <a:pPr marL="0" lvl="0" indent="0" rtl="0">
              <a:spcBef>
                <a:spcPts val="1200"/>
              </a:spcBef>
              <a:spcAft>
                <a:spcPts val="1200"/>
              </a:spcAft>
              <a:buNone/>
            </a:pPr>
            <a:r>
              <a:rPr lang="en-US" i="1" dirty="0"/>
              <a:t>Citation </a:t>
            </a:r>
            <a:r>
              <a:rPr lang="en-US" i="1" dirty="0" err="1"/>
              <a:t>extraite</a:t>
            </a:r>
            <a:r>
              <a:rPr lang="en-US" i="1" dirty="0"/>
              <a:t> de la </a:t>
            </a:r>
            <a:r>
              <a:rPr lang="en-US" i="1" dirty="0" err="1"/>
              <a:t>la</a:t>
            </a:r>
            <a:r>
              <a:rPr lang="en-US" i="1" dirty="0"/>
              <a:t> célèbre </a:t>
            </a:r>
            <a:r>
              <a:rPr lang="en-US" i="1" dirty="0" err="1"/>
              <a:t>série</a:t>
            </a:r>
            <a:r>
              <a:rPr lang="en-US" i="1" dirty="0"/>
              <a:t> </a:t>
            </a:r>
            <a:r>
              <a:rPr lang="en-US" i="1" dirty="0" err="1"/>
              <a:t>StarTrek</a:t>
            </a:r>
            <a:r>
              <a:rPr lang="en-US" i="1" dirty="0"/>
              <a:t> - 1966</a:t>
            </a:r>
          </a:p>
          <a:p>
            <a:endParaRPr lang="fr-BE" dirty="0"/>
          </a:p>
        </p:txBody>
      </p:sp>
      <p:pic>
        <p:nvPicPr>
          <p:cNvPr id="7" name="Image 6" descr="Une image contenant habits, Visage humain, personne, arme&#10;&#10;Description générée automatiquement">
            <a:extLst>
              <a:ext uri="{FF2B5EF4-FFF2-40B4-BE49-F238E27FC236}">
                <a16:creationId xmlns:a16="http://schemas.microsoft.com/office/drawing/2014/main" id="{81D7F935-EB60-8050-ED66-3D0784BE4C39}"/>
              </a:ext>
            </a:extLst>
          </p:cNvPr>
          <p:cNvPicPr>
            <a:picLocks noChangeAspect="1"/>
          </p:cNvPicPr>
          <p:nvPr/>
        </p:nvPicPr>
        <p:blipFill rotWithShape="1">
          <a:blip r:embed="rId4"/>
          <a:srcRect r="-1" b="28611"/>
          <a:stretch/>
        </p:blipFill>
        <p:spPr>
          <a:xfrm>
            <a:off x="7139648" y="2886217"/>
            <a:ext cx="4478757" cy="3971778"/>
          </a:xfrm>
          <a:prstGeom prst="rect">
            <a:avLst/>
          </a:prstGeom>
        </p:spPr>
      </p:pic>
    </p:spTree>
    <p:extLst>
      <p:ext uri="{BB962C8B-B14F-4D97-AF65-F5344CB8AC3E}">
        <p14:creationId xmlns:p14="http://schemas.microsoft.com/office/powerpoint/2010/main" val="3080957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p:nvPr/>
        </p:nvSpPr>
        <p:spPr>
          <a:xfrm>
            <a:off x="8222900" y="5584567"/>
            <a:ext cx="3510600" cy="1108400"/>
          </a:xfrm>
          <a:prstGeom prst="flowChartManualInpu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64" name="Google Shape;164;p17"/>
          <p:cNvGrpSpPr/>
          <p:nvPr/>
        </p:nvGrpSpPr>
        <p:grpSpPr>
          <a:xfrm>
            <a:off x="3134367" y="939801"/>
            <a:ext cx="6146431" cy="5079732"/>
            <a:chOff x="2902488" y="902232"/>
            <a:chExt cx="3339000" cy="3339000"/>
          </a:xfrm>
        </p:grpSpPr>
        <p:sp>
          <p:nvSpPr>
            <p:cNvPr id="165" name="Google Shape;165;p17"/>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66" name="Google Shape;166;p17"/>
            <p:cNvSpPr/>
            <p:nvPr/>
          </p:nvSpPr>
          <p:spPr>
            <a:xfrm>
              <a:off x="3123875" y="1123625"/>
              <a:ext cx="2896500" cy="2896200"/>
            </a:xfrm>
            <a:prstGeom prst="pie">
              <a:avLst>
                <a:gd name="adj1" fmla="val 2689583"/>
                <a:gd name="adj2" fmla="val 13510993"/>
              </a:avLst>
            </a:prstGeom>
            <a:solidFill>
              <a:srgbClr val="83E3D9"/>
            </a:solidFill>
            <a:ln>
              <a:noFill/>
            </a:ln>
          </p:spPr>
          <p:txBody>
            <a:bodyPr spcFirstLastPara="1" wrap="square" lIns="121900" tIns="121900" rIns="121900" bIns="121900" anchor="ctr" anchorCtr="0">
              <a:noAutofit/>
            </a:bodyPr>
            <a:lstStyle/>
            <a:p>
              <a:endParaRPr sz="2400"/>
            </a:p>
          </p:txBody>
        </p:sp>
      </p:grpSp>
      <p:grpSp>
        <p:nvGrpSpPr>
          <p:cNvPr id="167" name="Google Shape;167;p17"/>
          <p:cNvGrpSpPr/>
          <p:nvPr/>
        </p:nvGrpSpPr>
        <p:grpSpPr>
          <a:xfrm>
            <a:off x="4885383" y="2083013"/>
            <a:ext cx="3013804" cy="2556564"/>
            <a:chOff x="3664037" y="1562259"/>
            <a:chExt cx="2260353" cy="1917423"/>
          </a:xfrm>
        </p:grpSpPr>
        <p:sp>
          <p:nvSpPr>
            <p:cNvPr id="168" name="Google Shape;168;p17"/>
            <p:cNvSpPr/>
            <p:nvPr/>
          </p:nvSpPr>
          <p:spPr>
            <a:xfrm>
              <a:off x="3664037" y="1562259"/>
              <a:ext cx="2015237" cy="1917423"/>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endParaRPr sz="2400"/>
            </a:p>
          </p:txBody>
        </p:sp>
        <p:sp>
          <p:nvSpPr>
            <p:cNvPr id="169" name="Google Shape;169;p17"/>
            <p:cNvSpPr txBox="1"/>
            <p:nvPr/>
          </p:nvSpPr>
          <p:spPr>
            <a:xfrm>
              <a:off x="3664038" y="1909225"/>
              <a:ext cx="2260352" cy="1284198"/>
            </a:xfrm>
            <a:prstGeom prst="rect">
              <a:avLst/>
            </a:prstGeom>
            <a:noFill/>
            <a:ln>
              <a:noFill/>
            </a:ln>
          </p:spPr>
          <p:txBody>
            <a:bodyPr spcFirstLastPara="1" wrap="square" lIns="121900" tIns="121900" rIns="121900" bIns="121900" anchor="ctr" anchorCtr="0">
              <a:noAutofit/>
            </a:bodyPr>
            <a:lstStyle/>
            <a:p>
              <a:pPr marR="118530" indent="355591">
                <a:lnSpc>
                  <a:spcPct val="47826"/>
                </a:lnSpc>
                <a:spcBef>
                  <a:spcPts val="3200"/>
                </a:spcBef>
                <a:buClr>
                  <a:srgbClr val="000000"/>
                </a:buClr>
                <a:buSzPts val="990"/>
              </a:pPr>
              <a:r>
                <a:rPr lang="en" sz="2653" dirty="0">
                  <a:solidFill>
                    <a:schemeClr val="dk1"/>
                  </a:solidFill>
                  <a:latin typeface="Roboto"/>
                  <a:ea typeface="Roboto"/>
                  <a:cs typeface="Roboto"/>
                  <a:sym typeface="Roboto"/>
                </a:rPr>
                <a:t>Des cartographies pour comprendre les frontières ?</a:t>
              </a:r>
              <a:endParaRPr sz="2773" dirty="0">
                <a:solidFill>
                  <a:schemeClr val="dk1"/>
                </a:solidFill>
                <a:latin typeface="Roboto"/>
                <a:ea typeface="Roboto"/>
                <a:cs typeface="Roboto"/>
                <a:sym typeface="Roboto"/>
              </a:endParaRPr>
            </a:p>
            <a:p>
              <a:pPr algn="ctr">
                <a:lnSpc>
                  <a:spcPct val="115000"/>
                </a:lnSpc>
                <a:spcBef>
                  <a:spcPts val="800"/>
                </a:spcBef>
              </a:pPr>
              <a:endParaRPr sz="2400" b="1" dirty="0">
                <a:solidFill>
                  <a:schemeClr val="dk1"/>
                </a:solidFill>
                <a:latin typeface="Roboto"/>
                <a:ea typeface="Roboto"/>
                <a:cs typeface="Roboto"/>
                <a:sym typeface="Roboto"/>
              </a:endParaRPr>
            </a:p>
          </p:txBody>
        </p:sp>
      </p:grpSp>
      <p:grpSp>
        <p:nvGrpSpPr>
          <p:cNvPr id="170" name="Google Shape;170;p17"/>
          <p:cNvGrpSpPr/>
          <p:nvPr/>
        </p:nvGrpSpPr>
        <p:grpSpPr>
          <a:xfrm>
            <a:off x="3813164" y="1138628"/>
            <a:ext cx="1424800" cy="1424800"/>
            <a:chOff x="2859873" y="853971"/>
            <a:chExt cx="1068600" cy="1068600"/>
          </a:xfrm>
        </p:grpSpPr>
        <p:sp>
          <p:nvSpPr>
            <p:cNvPr id="171" name="Google Shape;171;p17"/>
            <p:cNvSpPr/>
            <p:nvPr/>
          </p:nvSpPr>
          <p:spPr>
            <a:xfrm>
              <a:off x="2859873" y="853971"/>
              <a:ext cx="1068600" cy="1068600"/>
            </a:xfrm>
            <a:prstGeom prst="ellipse">
              <a:avLst/>
            </a:prstGeom>
            <a:solidFill>
              <a:srgbClr val="155B54"/>
            </a:solidFill>
            <a:ln>
              <a:noFill/>
            </a:ln>
          </p:spPr>
          <p:txBody>
            <a:bodyPr spcFirstLastPara="1" wrap="square" lIns="121900" tIns="121900" rIns="121900" bIns="121900" anchor="ctr" anchorCtr="0">
              <a:noAutofit/>
            </a:bodyPr>
            <a:lstStyle/>
            <a:p>
              <a:endParaRPr sz="2400"/>
            </a:p>
          </p:txBody>
        </p:sp>
        <p:sp>
          <p:nvSpPr>
            <p:cNvPr id="172" name="Google Shape;172;p17"/>
            <p:cNvSpPr txBox="1"/>
            <p:nvPr/>
          </p:nvSpPr>
          <p:spPr>
            <a:xfrm>
              <a:off x="3012800" y="1022197"/>
              <a:ext cx="762600" cy="7323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n" sz="1467">
                  <a:solidFill>
                    <a:srgbClr val="FFFFFF"/>
                  </a:solidFill>
                  <a:latin typeface="Roboto"/>
                  <a:ea typeface="Roboto"/>
                  <a:cs typeface="Roboto"/>
                  <a:sym typeface="Roboto"/>
                </a:rPr>
                <a:t>oxymore comme boussole</a:t>
              </a:r>
              <a:endParaRPr sz="1467">
                <a:solidFill>
                  <a:srgbClr val="FFFFFF"/>
                </a:solidFill>
                <a:latin typeface="Roboto"/>
                <a:ea typeface="Roboto"/>
                <a:cs typeface="Roboto"/>
                <a:sym typeface="Roboto"/>
              </a:endParaRPr>
            </a:p>
          </p:txBody>
        </p:sp>
      </p:grpSp>
      <p:sp>
        <p:nvSpPr>
          <p:cNvPr id="173" name="Google Shape;173;p17"/>
          <p:cNvSpPr txBox="1"/>
          <p:nvPr/>
        </p:nvSpPr>
        <p:spPr>
          <a:xfrm>
            <a:off x="8332445" y="5851367"/>
            <a:ext cx="3308655" cy="615513"/>
          </a:xfrm>
          <a:prstGeom prst="rect">
            <a:avLst/>
          </a:prstGeom>
          <a:solidFill>
            <a:srgbClr val="A2C4C9"/>
          </a:solidFill>
          <a:ln>
            <a:noFill/>
          </a:ln>
        </p:spPr>
        <p:txBody>
          <a:bodyPr spcFirstLastPara="1" wrap="square" lIns="121900" tIns="121900" rIns="121900" bIns="121900" anchor="t" anchorCtr="0">
            <a:spAutoFit/>
          </a:bodyPr>
          <a:lstStyle/>
          <a:p>
            <a:pPr algn="ctr"/>
            <a:r>
              <a:rPr lang="en" sz="2400" b="1" dirty="0">
                <a:latin typeface="Calibri"/>
                <a:ea typeface="Calibri"/>
                <a:cs typeface="Calibri"/>
                <a:sym typeface="Calibri"/>
              </a:rPr>
              <a:t>Deuxième  cartographie </a:t>
            </a:r>
            <a:endParaRPr sz="2400" b="1" dirty="0">
              <a:latin typeface="Calibri"/>
              <a:ea typeface="Calibri"/>
              <a:cs typeface="Calibri"/>
              <a:sym typeface="Calibri"/>
            </a:endParaRPr>
          </a:p>
        </p:txBody>
      </p:sp>
      <p:sp>
        <p:nvSpPr>
          <p:cNvPr id="174" name="Google Shape;174;p17"/>
          <p:cNvSpPr txBox="1"/>
          <p:nvPr/>
        </p:nvSpPr>
        <p:spPr>
          <a:xfrm>
            <a:off x="338167" y="1746201"/>
            <a:ext cx="2278800" cy="1723508"/>
          </a:xfrm>
          <a:prstGeom prst="rect">
            <a:avLst/>
          </a:prstGeom>
          <a:solidFill>
            <a:srgbClr val="D9EAD3"/>
          </a:solidFill>
          <a:ln>
            <a:noFill/>
          </a:ln>
        </p:spPr>
        <p:txBody>
          <a:bodyPr spcFirstLastPara="1" wrap="square" lIns="121900" tIns="121900" rIns="121900" bIns="121900" anchor="t" anchorCtr="0">
            <a:spAutoFit/>
          </a:bodyPr>
          <a:lstStyle/>
          <a:p>
            <a:pPr algn="ctr"/>
            <a:r>
              <a:rPr lang="en" sz="2400" dirty="0">
                <a:latin typeface="Calibri"/>
                <a:ea typeface="Calibri"/>
                <a:cs typeface="Calibri"/>
                <a:sym typeface="Calibri"/>
              </a:rPr>
              <a:t>Rifkin, 2000 ; Claisse, 1983 ; Sadin, 2015; de Rosnay, 1995</a:t>
            </a:r>
            <a:endParaRPr sz="2400" dirty="0">
              <a:latin typeface="Calibri"/>
              <a:ea typeface="Calibri"/>
              <a:cs typeface="Calibri"/>
              <a:sym typeface="Calibri"/>
            </a:endParaRPr>
          </a:p>
        </p:txBody>
      </p:sp>
      <p:grpSp>
        <p:nvGrpSpPr>
          <p:cNvPr id="175" name="Google Shape;175;p17"/>
          <p:cNvGrpSpPr/>
          <p:nvPr/>
        </p:nvGrpSpPr>
        <p:grpSpPr>
          <a:xfrm>
            <a:off x="2388364" y="1138628"/>
            <a:ext cx="1424800" cy="1424800"/>
            <a:chOff x="2859873" y="853971"/>
            <a:chExt cx="1068600" cy="1068600"/>
          </a:xfrm>
        </p:grpSpPr>
        <p:sp>
          <p:nvSpPr>
            <p:cNvPr id="176" name="Google Shape;176;p17"/>
            <p:cNvSpPr/>
            <p:nvPr/>
          </p:nvSpPr>
          <p:spPr>
            <a:xfrm>
              <a:off x="2859873" y="853971"/>
              <a:ext cx="1068600" cy="1068600"/>
            </a:xfrm>
            <a:prstGeom prst="ellipse">
              <a:avLst/>
            </a:prstGeom>
            <a:solidFill>
              <a:srgbClr val="155B54"/>
            </a:solidFill>
            <a:ln>
              <a:noFill/>
            </a:ln>
          </p:spPr>
          <p:txBody>
            <a:bodyPr spcFirstLastPara="1" wrap="square" lIns="121900" tIns="121900" rIns="121900" bIns="121900" anchor="ctr" anchorCtr="0">
              <a:noAutofit/>
            </a:bodyPr>
            <a:lstStyle/>
            <a:p>
              <a:endParaRPr sz="2400"/>
            </a:p>
          </p:txBody>
        </p:sp>
        <p:sp>
          <p:nvSpPr>
            <p:cNvPr id="177" name="Google Shape;177;p17"/>
            <p:cNvSpPr txBox="1"/>
            <p:nvPr/>
          </p:nvSpPr>
          <p:spPr>
            <a:xfrm>
              <a:off x="3012800" y="1022197"/>
              <a:ext cx="762600" cy="7323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n" sz="1467" dirty="0">
                  <a:solidFill>
                    <a:srgbClr val="FFFFFF"/>
                  </a:solidFill>
                  <a:latin typeface="Roboto"/>
                  <a:ea typeface="Roboto"/>
                  <a:cs typeface="Roboto"/>
                  <a:sym typeface="Roboto"/>
                </a:rPr>
                <a:t>Paysage</a:t>
              </a:r>
              <a:endParaRPr sz="1467" dirty="0">
                <a:solidFill>
                  <a:srgbClr val="FFFFFF"/>
                </a:solidFill>
                <a:latin typeface="Roboto"/>
                <a:ea typeface="Roboto"/>
                <a:cs typeface="Roboto"/>
                <a:sym typeface="Roboto"/>
              </a:endParaRPr>
            </a:p>
            <a:p>
              <a:pPr>
                <a:lnSpc>
                  <a:spcPct val="115000"/>
                </a:lnSpc>
              </a:pPr>
              <a:endParaRPr sz="1467" dirty="0">
                <a:solidFill>
                  <a:srgbClr val="FFFFFF"/>
                </a:solidFill>
                <a:latin typeface="Roboto"/>
                <a:ea typeface="Roboto"/>
                <a:cs typeface="Roboto"/>
                <a:sym typeface="Roboto"/>
              </a:endParaRPr>
            </a:p>
          </p:txBody>
        </p:sp>
      </p:grpSp>
      <p:sp>
        <p:nvSpPr>
          <p:cNvPr id="178" name="Google Shape;178;p17"/>
          <p:cNvSpPr txBox="1"/>
          <p:nvPr/>
        </p:nvSpPr>
        <p:spPr>
          <a:xfrm>
            <a:off x="5052500" y="637801"/>
            <a:ext cx="3170400" cy="1723508"/>
          </a:xfrm>
          <a:prstGeom prst="rect">
            <a:avLst/>
          </a:prstGeom>
          <a:solidFill>
            <a:srgbClr val="D9EAD3"/>
          </a:solidFill>
          <a:ln>
            <a:noFill/>
          </a:ln>
        </p:spPr>
        <p:txBody>
          <a:bodyPr spcFirstLastPara="1" wrap="square" lIns="121900" tIns="121900" rIns="121900" bIns="121900" anchor="t" anchorCtr="0">
            <a:spAutoFit/>
          </a:bodyPr>
          <a:lstStyle/>
          <a:p>
            <a:r>
              <a:rPr lang="en" sz="2400" dirty="0">
                <a:latin typeface="Calibri"/>
                <a:ea typeface="Calibri"/>
                <a:cs typeface="Calibri"/>
                <a:sym typeface="Calibri"/>
              </a:rPr>
              <a:t>Deschamps de Paillette, 2019 ; Folon, Choquet, 2019 ;</a:t>
            </a:r>
            <a:endParaRPr sz="2400" dirty="0">
              <a:latin typeface="Calibri"/>
              <a:ea typeface="Calibri"/>
              <a:cs typeface="Calibri"/>
              <a:sym typeface="Calibri"/>
            </a:endParaRPr>
          </a:p>
          <a:p>
            <a:endParaRPr sz="2400" dirty="0">
              <a:latin typeface="Calibri"/>
              <a:ea typeface="Calibri"/>
              <a:cs typeface="Calibri"/>
              <a:sym typeface="Calibri"/>
            </a:endParaRPr>
          </a:p>
        </p:txBody>
      </p:sp>
      <p:sp>
        <p:nvSpPr>
          <p:cNvPr id="179" name="Google Shape;179;p17"/>
          <p:cNvSpPr txBox="1"/>
          <p:nvPr/>
        </p:nvSpPr>
        <p:spPr>
          <a:xfrm>
            <a:off x="9280800" y="6324400"/>
            <a:ext cx="3759200" cy="615513"/>
          </a:xfrm>
          <a:prstGeom prst="rect">
            <a:avLst/>
          </a:prstGeom>
          <a:noFill/>
          <a:ln>
            <a:noFill/>
          </a:ln>
        </p:spPr>
        <p:txBody>
          <a:bodyPr spcFirstLastPara="1" wrap="square" lIns="121900" tIns="121900" rIns="121900" bIns="121900" anchor="t" anchorCtr="0">
            <a:spAutoFit/>
          </a:bodyPr>
          <a:lstStyle/>
          <a:p>
            <a:endParaRPr sz="2400">
              <a:latin typeface="Calibri"/>
              <a:ea typeface="Calibri"/>
              <a:cs typeface="Calibri"/>
              <a:sym typeface="Calibri"/>
            </a:endParaRPr>
          </a:p>
        </p:txBody>
      </p:sp>
      <p:sp>
        <p:nvSpPr>
          <p:cNvPr id="180" name="Google Shape;180;p17"/>
          <p:cNvSpPr txBox="1"/>
          <p:nvPr/>
        </p:nvSpPr>
        <p:spPr>
          <a:xfrm>
            <a:off x="3813167" y="5584567"/>
            <a:ext cx="3759200" cy="1354176"/>
          </a:xfrm>
          <a:prstGeom prst="rect">
            <a:avLst/>
          </a:prstGeom>
          <a:solidFill>
            <a:srgbClr val="D9EAD3"/>
          </a:solidFill>
          <a:ln>
            <a:noFill/>
          </a:ln>
        </p:spPr>
        <p:txBody>
          <a:bodyPr spcFirstLastPara="1" wrap="square" lIns="121900" tIns="121900" rIns="121900" bIns="121900" anchor="t" anchorCtr="0">
            <a:spAutoFit/>
          </a:bodyPr>
          <a:lstStyle/>
          <a:p>
            <a:r>
              <a:rPr lang="en" sz="2400" dirty="0">
                <a:latin typeface="Calibri"/>
                <a:ea typeface="Calibri"/>
                <a:cs typeface="Calibri"/>
                <a:sym typeface="Calibri"/>
              </a:rPr>
              <a:t>Citton, 2021; Giraud, Schoonmaker, 2015 ; Mattelart et al., 2015</a:t>
            </a:r>
            <a:endParaRPr sz="2400" dirty="0">
              <a:latin typeface="Calibri"/>
              <a:ea typeface="Calibri"/>
              <a:cs typeface="Calibri"/>
              <a:sym typeface="Calibri"/>
            </a:endParaRPr>
          </a:p>
        </p:txBody>
      </p:sp>
      <p:sp>
        <p:nvSpPr>
          <p:cNvPr id="181" name="Google Shape;181;p17"/>
          <p:cNvSpPr/>
          <p:nvPr/>
        </p:nvSpPr>
        <p:spPr>
          <a:xfrm>
            <a:off x="457200" y="0"/>
            <a:ext cx="3170400" cy="1108400"/>
          </a:xfrm>
          <a:prstGeom prst="flowChartManualInpu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2" name="Google Shape;182;p17"/>
          <p:cNvSpPr txBox="1"/>
          <p:nvPr/>
        </p:nvSpPr>
        <p:spPr>
          <a:xfrm>
            <a:off x="299800" y="308001"/>
            <a:ext cx="3170400" cy="615513"/>
          </a:xfrm>
          <a:prstGeom prst="rect">
            <a:avLst/>
          </a:prstGeom>
          <a:solidFill>
            <a:srgbClr val="A2C4C9"/>
          </a:solidFill>
          <a:ln>
            <a:noFill/>
          </a:ln>
        </p:spPr>
        <p:txBody>
          <a:bodyPr spcFirstLastPara="1" wrap="square" lIns="121900" tIns="121900" rIns="121900" bIns="121900" anchor="t" anchorCtr="0">
            <a:spAutoFit/>
          </a:bodyPr>
          <a:lstStyle/>
          <a:p>
            <a:pPr algn="ctr"/>
            <a:r>
              <a:rPr lang="en" sz="2400" b="1" dirty="0">
                <a:solidFill>
                  <a:schemeClr val="dk2"/>
                </a:solidFill>
                <a:latin typeface="Calibri"/>
                <a:ea typeface="Calibri"/>
                <a:cs typeface="Calibri"/>
                <a:sym typeface="Calibri"/>
              </a:rPr>
              <a:t>Première cartographie </a:t>
            </a:r>
            <a:endParaRPr sz="2400" b="1" dirty="0">
              <a:solidFill>
                <a:schemeClr val="dk2"/>
              </a:solidFill>
              <a:latin typeface="Calibri"/>
              <a:ea typeface="Calibri"/>
              <a:cs typeface="Calibri"/>
              <a:sym typeface="Calibri"/>
            </a:endParaRPr>
          </a:p>
        </p:txBody>
      </p:sp>
      <p:grpSp>
        <p:nvGrpSpPr>
          <p:cNvPr id="183" name="Google Shape;183;p17"/>
          <p:cNvGrpSpPr/>
          <p:nvPr/>
        </p:nvGrpSpPr>
        <p:grpSpPr>
          <a:xfrm>
            <a:off x="6952807" y="4312367"/>
            <a:ext cx="1610309" cy="1424800"/>
            <a:chOff x="5214448" y="3234278"/>
            <a:chExt cx="1068600" cy="1068600"/>
          </a:xfrm>
        </p:grpSpPr>
        <p:sp>
          <p:nvSpPr>
            <p:cNvPr id="184" name="Google Shape;184;p17"/>
            <p:cNvSpPr/>
            <p:nvPr/>
          </p:nvSpPr>
          <p:spPr>
            <a:xfrm>
              <a:off x="5214448" y="3234278"/>
              <a:ext cx="1068600" cy="1068600"/>
            </a:xfrm>
            <a:prstGeom prst="ellipse">
              <a:avLst/>
            </a:prstGeom>
            <a:solidFill>
              <a:srgbClr val="155B54"/>
            </a:solidFill>
            <a:ln>
              <a:noFill/>
            </a:ln>
          </p:spPr>
          <p:txBody>
            <a:bodyPr spcFirstLastPara="1" wrap="square" lIns="121900" tIns="121900" rIns="121900" bIns="121900" anchor="ctr" anchorCtr="0">
              <a:noAutofit/>
            </a:bodyPr>
            <a:lstStyle/>
            <a:p>
              <a:endParaRPr sz="2400"/>
            </a:p>
          </p:txBody>
        </p:sp>
        <p:sp>
          <p:nvSpPr>
            <p:cNvPr id="185" name="Google Shape;185;p17"/>
            <p:cNvSpPr txBox="1"/>
            <p:nvPr/>
          </p:nvSpPr>
          <p:spPr>
            <a:xfrm>
              <a:off x="5367375" y="3402503"/>
              <a:ext cx="762600" cy="7323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n" sz="1467">
                  <a:solidFill>
                    <a:srgbClr val="FFFFFF"/>
                  </a:solidFill>
                  <a:latin typeface="Roboto"/>
                  <a:ea typeface="Roboto"/>
                  <a:cs typeface="Roboto"/>
                  <a:sym typeface="Roboto"/>
                </a:rPr>
                <a:t>l’appel de la marge </a:t>
              </a:r>
              <a:endParaRPr sz="1467">
                <a:solidFill>
                  <a:srgbClr val="FFFFFF"/>
                </a:solidFill>
                <a:latin typeface="Roboto"/>
                <a:ea typeface="Roboto"/>
                <a:cs typeface="Roboto"/>
                <a:sym typeface="Roboto"/>
              </a:endParaRPr>
            </a:p>
          </p:txBody>
        </p:sp>
      </p:grpSp>
      <p:sp>
        <p:nvSpPr>
          <p:cNvPr id="186" name="Google Shape;186;p17"/>
          <p:cNvSpPr txBox="1"/>
          <p:nvPr/>
        </p:nvSpPr>
        <p:spPr>
          <a:xfrm>
            <a:off x="10187961" y="3361295"/>
            <a:ext cx="1590000" cy="984845"/>
          </a:xfrm>
          <a:prstGeom prst="rect">
            <a:avLst/>
          </a:prstGeom>
          <a:solidFill>
            <a:srgbClr val="D9EAD3"/>
          </a:solidFill>
          <a:ln>
            <a:noFill/>
          </a:ln>
        </p:spPr>
        <p:txBody>
          <a:bodyPr spcFirstLastPara="1" wrap="square" lIns="121900" tIns="121900" rIns="121900" bIns="121900" anchor="t" anchorCtr="0">
            <a:spAutoFit/>
          </a:bodyPr>
          <a:lstStyle/>
          <a:p>
            <a:r>
              <a:rPr lang="en" sz="2400" dirty="0">
                <a:latin typeface="Calibri"/>
                <a:ea typeface="Calibri"/>
                <a:cs typeface="Calibri"/>
                <a:sym typeface="Calibri"/>
              </a:rPr>
              <a:t>Lassègue, 2019</a:t>
            </a:r>
            <a:endParaRPr sz="2400" dirty="0">
              <a:latin typeface="Calibri"/>
              <a:ea typeface="Calibri"/>
              <a:cs typeface="Calibri"/>
              <a:sym typeface="Calibri"/>
            </a:endParaRPr>
          </a:p>
        </p:txBody>
      </p:sp>
      <p:grpSp>
        <p:nvGrpSpPr>
          <p:cNvPr id="187" name="Google Shape;187;p17"/>
          <p:cNvGrpSpPr/>
          <p:nvPr/>
        </p:nvGrpSpPr>
        <p:grpSpPr>
          <a:xfrm>
            <a:off x="8562796" y="4312367"/>
            <a:ext cx="2420165" cy="1424800"/>
            <a:chOff x="2859873" y="853971"/>
            <a:chExt cx="1068600" cy="1068600"/>
          </a:xfrm>
        </p:grpSpPr>
        <p:sp>
          <p:nvSpPr>
            <p:cNvPr id="188" name="Google Shape;188;p17"/>
            <p:cNvSpPr/>
            <p:nvPr/>
          </p:nvSpPr>
          <p:spPr>
            <a:xfrm>
              <a:off x="2859873" y="853971"/>
              <a:ext cx="1068600" cy="1068600"/>
            </a:xfrm>
            <a:prstGeom prst="ellipse">
              <a:avLst/>
            </a:prstGeom>
            <a:solidFill>
              <a:srgbClr val="155B54"/>
            </a:solidFill>
            <a:ln>
              <a:noFill/>
            </a:ln>
          </p:spPr>
          <p:txBody>
            <a:bodyPr spcFirstLastPara="1" wrap="square" lIns="121900" tIns="121900" rIns="121900" bIns="121900" anchor="ctr" anchorCtr="0">
              <a:noAutofit/>
            </a:bodyPr>
            <a:lstStyle/>
            <a:p>
              <a:endParaRPr sz="2400"/>
            </a:p>
          </p:txBody>
        </p:sp>
        <p:sp>
          <p:nvSpPr>
            <p:cNvPr id="189" name="Google Shape;189;p17"/>
            <p:cNvSpPr txBox="1"/>
            <p:nvPr/>
          </p:nvSpPr>
          <p:spPr>
            <a:xfrm>
              <a:off x="3012800" y="1022197"/>
              <a:ext cx="834282" cy="7323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n" sz="1467" dirty="0">
                  <a:solidFill>
                    <a:srgbClr val="FFFFFF"/>
                  </a:solidFill>
                  <a:latin typeface="Roboto"/>
                  <a:ea typeface="Roboto"/>
                  <a:cs typeface="Roboto"/>
                  <a:sym typeface="Roboto"/>
                </a:rPr>
                <a:t>Marges et espaces d’expérimentation</a:t>
              </a:r>
              <a:endParaRPr sz="1467" dirty="0">
                <a:solidFill>
                  <a:srgbClr val="FFFFFF"/>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637992A9-1E8C-4E57-B4F4-EE2D38E50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D406C86-0301-A666-5279-4B31482E557A}"/>
              </a:ext>
            </a:extLst>
          </p:cNvPr>
          <p:cNvSpPr>
            <a:spLocks noGrp="1"/>
          </p:cNvSpPr>
          <p:nvPr>
            <p:ph type="title"/>
          </p:nvPr>
        </p:nvSpPr>
        <p:spPr>
          <a:xfrm>
            <a:off x="517870" y="978408"/>
            <a:ext cx="5021182" cy="2334248"/>
          </a:xfrm>
        </p:spPr>
        <p:txBody>
          <a:bodyPr vert="horz" lIns="91440" tIns="45720" rIns="91440" bIns="45720" rtlCol="0" anchor="t">
            <a:normAutofit/>
          </a:bodyPr>
          <a:lstStyle/>
          <a:p>
            <a:r>
              <a:rPr lang="en-US">
                <a:solidFill>
                  <a:srgbClr val="FFFFFF"/>
                </a:solidFill>
              </a:rPr>
              <a:t>Cadre Conceptuel</a:t>
            </a:r>
          </a:p>
        </p:txBody>
      </p:sp>
      <p:sp>
        <p:nvSpPr>
          <p:cNvPr id="39" name="Rectangle 38">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Espace réservé du contenu 2">
            <a:extLst>
              <a:ext uri="{FF2B5EF4-FFF2-40B4-BE49-F238E27FC236}">
                <a16:creationId xmlns:a16="http://schemas.microsoft.com/office/drawing/2014/main" id="{18C0EC58-FCE9-F1DF-3AFC-67D15DD7916B}"/>
              </a:ext>
            </a:extLst>
          </p:cNvPr>
          <p:cNvGraphicFramePr>
            <a:graphicFrameLocks noGrp="1"/>
          </p:cNvGraphicFramePr>
          <p:nvPr>
            <p:ph idx="1"/>
            <p:extLst>
              <p:ext uri="{D42A27DB-BD31-4B8C-83A1-F6EECF244321}">
                <p14:modId xmlns:p14="http://schemas.microsoft.com/office/powerpoint/2010/main" val="2602479244"/>
              </p:ext>
            </p:extLst>
          </p:nvPr>
        </p:nvGraphicFramePr>
        <p:xfrm>
          <a:off x="6662738" y="969962"/>
          <a:ext cx="5021262" cy="5276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7011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23EA99AF-1D72-A0EF-62E1-A85B6B65C4CA}"/>
              </a:ext>
            </a:extLst>
          </p:cNvPr>
          <p:cNvSpPr>
            <a:spLocks noGrp="1"/>
          </p:cNvSpPr>
          <p:nvPr>
            <p:ph type="title"/>
          </p:nvPr>
        </p:nvSpPr>
        <p:spPr>
          <a:xfrm>
            <a:off x="517870" y="976160"/>
            <a:ext cx="5021183" cy="1934172"/>
          </a:xfrm>
        </p:spPr>
        <p:txBody>
          <a:bodyPr>
            <a:normAutofit/>
          </a:bodyPr>
          <a:lstStyle/>
          <a:p>
            <a:pPr>
              <a:lnSpc>
                <a:spcPct val="90000"/>
              </a:lnSpc>
            </a:pPr>
            <a:r>
              <a:rPr lang="fr-FR" sz="2600">
                <a:latin typeface="Nunito"/>
                <a:ea typeface="Nunito"/>
                <a:cs typeface="Nunito"/>
                <a:sym typeface="Nunito"/>
              </a:rPr>
              <a:t>Le cyborg naturel … ou comment l’évolution organique se relaie dans les prolongements techniques</a:t>
            </a:r>
            <a:br>
              <a:rPr lang="fr-FR" sz="2600" dirty="0">
                <a:latin typeface="Nunito"/>
                <a:ea typeface="Nunito"/>
                <a:cs typeface="Nunito"/>
                <a:sym typeface="Nunito"/>
              </a:rPr>
            </a:br>
            <a:endParaRPr lang="fr-BE" sz="2600" dirty="0"/>
          </a:p>
        </p:txBody>
      </p:sp>
      <p:sp>
        <p:nvSpPr>
          <p:cNvPr id="19" name="Rectangle 18">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space réservé du contenu 2">
            <a:extLst>
              <a:ext uri="{FF2B5EF4-FFF2-40B4-BE49-F238E27FC236}">
                <a16:creationId xmlns:a16="http://schemas.microsoft.com/office/drawing/2014/main" id="{0E75774E-03D2-F45D-8A72-82595C7B95D4}"/>
              </a:ext>
            </a:extLst>
          </p:cNvPr>
          <p:cNvSpPr>
            <a:spLocks noGrp="1"/>
          </p:cNvSpPr>
          <p:nvPr>
            <p:ph idx="1"/>
          </p:nvPr>
        </p:nvSpPr>
        <p:spPr>
          <a:xfrm>
            <a:off x="517870" y="3172570"/>
            <a:ext cx="4945183" cy="3016294"/>
          </a:xfrm>
        </p:spPr>
        <p:txBody>
          <a:bodyPr>
            <a:normAutofit/>
          </a:bodyPr>
          <a:lstStyle/>
          <a:p>
            <a:pPr marL="0" lvl="0" indent="0" rtl="0">
              <a:spcBef>
                <a:spcPts val="1200"/>
              </a:spcBef>
              <a:spcAft>
                <a:spcPts val="0"/>
              </a:spcAft>
              <a:buNone/>
            </a:pPr>
            <a:r>
              <a:rPr lang="fr-FR">
                <a:latin typeface="Nunito"/>
                <a:ea typeface="Nunito"/>
                <a:cs typeface="Nunito"/>
                <a:sym typeface="Nunito"/>
              </a:rPr>
              <a:t>« Les outils sont une technique vitale »</a:t>
            </a:r>
          </a:p>
          <a:p>
            <a:pPr marL="0" lvl="0" indent="0" rtl="0">
              <a:spcBef>
                <a:spcPts val="1200"/>
              </a:spcBef>
              <a:spcAft>
                <a:spcPts val="0"/>
              </a:spcAft>
              <a:buNone/>
            </a:pPr>
            <a:r>
              <a:rPr lang="fr-FR">
                <a:latin typeface="Nunito"/>
                <a:ea typeface="Nunito"/>
                <a:cs typeface="Nunito"/>
                <a:sym typeface="Nunito"/>
              </a:rPr>
              <a:t>Darwin</a:t>
            </a:r>
          </a:p>
          <a:p>
            <a:endParaRPr lang="fr-BE"/>
          </a:p>
        </p:txBody>
      </p:sp>
      <p:pic>
        <p:nvPicPr>
          <p:cNvPr id="6" name="Image 5">
            <a:extLst>
              <a:ext uri="{FF2B5EF4-FFF2-40B4-BE49-F238E27FC236}">
                <a16:creationId xmlns:a16="http://schemas.microsoft.com/office/drawing/2014/main" id="{AE7E5F78-5B59-1036-0FC9-F576056C523F}"/>
              </a:ext>
            </a:extLst>
          </p:cNvPr>
          <p:cNvPicPr>
            <a:picLocks noChangeAspect="1"/>
          </p:cNvPicPr>
          <p:nvPr/>
        </p:nvPicPr>
        <p:blipFill>
          <a:blip r:embed="rId3"/>
          <a:stretch>
            <a:fillRect/>
          </a:stretch>
        </p:blipFill>
        <p:spPr>
          <a:xfrm>
            <a:off x="6859784" y="657369"/>
            <a:ext cx="4632808" cy="5434380"/>
          </a:xfrm>
          <a:prstGeom prst="rect">
            <a:avLst/>
          </a:prstGeom>
        </p:spPr>
      </p:pic>
      <p:sp>
        <p:nvSpPr>
          <p:cNvPr id="21" name="Rectangle 20">
            <a:extLst>
              <a:ext uri="{FF2B5EF4-FFF2-40B4-BE49-F238E27FC236}">
                <a16:creationId xmlns:a16="http://schemas.microsoft.com/office/drawing/2014/main" id="{97B17300-4063-4FCF-8D7A-59C263BDA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361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1EDBAD4-CA8E-4A37-A91C-CF0FBC51C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DCBA19ED-9A71-79E0-D67A-8DE714C8472A}"/>
              </a:ext>
            </a:extLst>
          </p:cNvPr>
          <p:cNvSpPr>
            <a:spLocks noGrp="1"/>
          </p:cNvSpPr>
          <p:nvPr>
            <p:ph type="title"/>
          </p:nvPr>
        </p:nvSpPr>
        <p:spPr>
          <a:xfrm>
            <a:off x="517870" y="976160"/>
            <a:ext cx="6144230" cy="1934172"/>
          </a:xfrm>
        </p:spPr>
        <p:txBody>
          <a:bodyPr>
            <a:normAutofit/>
          </a:bodyPr>
          <a:lstStyle/>
          <a:p>
            <a:pPr>
              <a:lnSpc>
                <a:spcPct val="90000"/>
              </a:lnSpc>
            </a:pPr>
            <a:r>
              <a:rPr lang="en" sz="3800" dirty="0"/>
              <a:t>L’union de la chair et du métal, quelles frontières pour le Cyborg ?</a:t>
            </a:r>
            <a:endParaRPr lang="fr-BE" sz="3800" dirty="0"/>
          </a:p>
        </p:txBody>
      </p:sp>
      <p:sp>
        <p:nvSpPr>
          <p:cNvPr id="22" name="Rectangle 21">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3" descr="Robot avec visage humain">
            <a:extLst>
              <a:ext uri="{FF2B5EF4-FFF2-40B4-BE49-F238E27FC236}">
                <a16:creationId xmlns:a16="http://schemas.microsoft.com/office/drawing/2014/main" id="{DA21450A-0692-6705-81AF-5402A5E9FB1B}"/>
              </a:ext>
            </a:extLst>
          </p:cNvPr>
          <p:cNvPicPr>
            <a:picLocks noChangeAspect="1"/>
          </p:cNvPicPr>
          <p:nvPr/>
        </p:nvPicPr>
        <p:blipFill rotWithShape="1">
          <a:blip r:embed="rId3"/>
          <a:srcRect l="22190" r="28553" b="-1"/>
          <a:stretch/>
        </p:blipFill>
        <p:spPr>
          <a:xfrm>
            <a:off x="7586236" y="657369"/>
            <a:ext cx="4081805" cy="5531495"/>
          </a:xfrm>
          <a:prstGeom prst="rect">
            <a:avLst/>
          </a:prstGeom>
        </p:spPr>
      </p:pic>
      <p:graphicFrame>
        <p:nvGraphicFramePr>
          <p:cNvPr id="6" name="Espace réservé du contenu 2">
            <a:extLst>
              <a:ext uri="{FF2B5EF4-FFF2-40B4-BE49-F238E27FC236}">
                <a16:creationId xmlns:a16="http://schemas.microsoft.com/office/drawing/2014/main" id="{6579C34D-7B8F-C557-2DD3-605B28286996}"/>
              </a:ext>
            </a:extLst>
          </p:cNvPr>
          <p:cNvGraphicFramePr>
            <a:graphicFrameLocks noGrp="1"/>
          </p:cNvGraphicFramePr>
          <p:nvPr>
            <p:ph idx="1"/>
            <p:extLst>
              <p:ext uri="{D42A27DB-BD31-4B8C-83A1-F6EECF244321}">
                <p14:modId xmlns:p14="http://schemas.microsoft.com/office/powerpoint/2010/main" val="1417688183"/>
              </p:ext>
            </p:extLst>
          </p:nvPr>
        </p:nvGraphicFramePr>
        <p:xfrm>
          <a:off x="517869" y="3172570"/>
          <a:ext cx="6126480" cy="30162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00629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50C084C-2967-474A-B5F9-270F1FB436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633CD83E-5C29-52E2-73FC-3B40C5951C78}"/>
              </a:ext>
            </a:extLst>
          </p:cNvPr>
          <p:cNvSpPr>
            <a:spLocks noGrp="1"/>
          </p:cNvSpPr>
          <p:nvPr>
            <p:ph type="title"/>
          </p:nvPr>
        </p:nvSpPr>
        <p:spPr>
          <a:xfrm>
            <a:off x="517870" y="976160"/>
            <a:ext cx="5021183" cy="1934172"/>
          </a:xfrm>
        </p:spPr>
        <p:txBody>
          <a:bodyPr>
            <a:normAutofit/>
          </a:bodyPr>
          <a:lstStyle/>
          <a:p>
            <a:pPr>
              <a:lnSpc>
                <a:spcPct val="90000"/>
              </a:lnSpc>
            </a:pPr>
            <a:r>
              <a:rPr lang="en" sz="4200" dirty="0"/>
              <a:t>La question de la désirabilité de la prothèse</a:t>
            </a:r>
            <a:endParaRPr lang="fr-BE" sz="4200" dirty="0"/>
          </a:p>
        </p:txBody>
      </p:sp>
      <p:sp>
        <p:nvSpPr>
          <p:cNvPr id="30" name="Rectangle 29">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424FC72E-A4EE-BE3B-13C0-76CA0D608F0F}"/>
              </a:ext>
            </a:extLst>
          </p:cNvPr>
          <p:cNvSpPr>
            <a:spLocks noGrp="1"/>
          </p:cNvSpPr>
          <p:nvPr>
            <p:ph idx="1"/>
          </p:nvPr>
        </p:nvSpPr>
        <p:spPr>
          <a:xfrm>
            <a:off x="517870" y="3172570"/>
            <a:ext cx="4945183" cy="3016294"/>
          </a:xfrm>
        </p:spPr>
        <p:txBody>
          <a:bodyPr>
            <a:normAutofit/>
          </a:bodyPr>
          <a:lstStyle/>
          <a:p>
            <a:pPr marL="457200" marR="0" lvl="0" indent="-349250" rtl="0">
              <a:spcBef>
                <a:spcPts val="0"/>
              </a:spcBef>
              <a:spcAft>
                <a:spcPts val="0"/>
              </a:spcAft>
              <a:buSzPts val="1900"/>
              <a:buChar char="●"/>
            </a:pPr>
            <a:r>
              <a:rPr lang="fr-FR"/>
              <a:t>Pensée à la marge</a:t>
            </a:r>
          </a:p>
          <a:p>
            <a:pPr marL="457200" marR="0" lvl="0" indent="-349250" rtl="0">
              <a:spcBef>
                <a:spcPts val="0"/>
              </a:spcBef>
              <a:spcAft>
                <a:spcPts val="0"/>
              </a:spcAft>
              <a:buSzPts val="1900"/>
              <a:buChar char="●"/>
            </a:pPr>
            <a:r>
              <a:rPr lang="fr-FR"/>
              <a:t>Nouveaux espaces d’expérimentation </a:t>
            </a:r>
          </a:p>
          <a:p>
            <a:pPr marL="457200" marR="0" lvl="0" indent="-349250" rtl="0">
              <a:spcBef>
                <a:spcPts val="0"/>
              </a:spcBef>
              <a:spcAft>
                <a:spcPts val="0"/>
              </a:spcAft>
              <a:buSzPts val="1900"/>
              <a:buChar char="●"/>
            </a:pPr>
            <a:r>
              <a:rPr lang="fr-FR"/>
              <a:t>Nouveaux espaces-temps</a:t>
            </a:r>
          </a:p>
          <a:p>
            <a:endParaRPr lang="fr-BE" dirty="0"/>
          </a:p>
        </p:txBody>
      </p:sp>
      <p:pic>
        <p:nvPicPr>
          <p:cNvPr id="6" name="Image 5">
            <a:extLst>
              <a:ext uri="{FF2B5EF4-FFF2-40B4-BE49-F238E27FC236}">
                <a16:creationId xmlns:a16="http://schemas.microsoft.com/office/drawing/2014/main" id="{7734748E-E68D-B195-6F49-6CDCE5281DB2}"/>
              </a:ext>
            </a:extLst>
          </p:cNvPr>
          <p:cNvPicPr>
            <a:picLocks noChangeAspect="1"/>
          </p:cNvPicPr>
          <p:nvPr/>
        </p:nvPicPr>
        <p:blipFill rotWithShape="1">
          <a:blip r:embed="rId3"/>
          <a:srcRect l="14828" r="16328"/>
          <a:stretch/>
        </p:blipFill>
        <p:spPr>
          <a:xfrm>
            <a:off x="6662167" y="657369"/>
            <a:ext cx="4994209" cy="5531495"/>
          </a:xfrm>
          <a:prstGeom prst="rect">
            <a:avLst/>
          </a:prstGeom>
        </p:spPr>
      </p:pic>
    </p:spTree>
    <p:extLst>
      <p:ext uri="{BB962C8B-B14F-4D97-AF65-F5344CB8AC3E}">
        <p14:creationId xmlns:p14="http://schemas.microsoft.com/office/powerpoint/2010/main" val="2738272720"/>
      </p:ext>
    </p:extLst>
  </p:cSld>
  <p:clrMapOvr>
    <a:masterClrMapping/>
  </p:clrMapOvr>
</p:sld>
</file>

<file path=ppt/theme/theme1.xml><?xml version="1.0" encoding="utf-8"?>
<a:theme xmlns:a="http://schemas.openxmlformats.org/drawingml/2006/main" name="GestaltVTI">
  <a:themeElements>
    <a:clrScheme name="Blue">
      <a:dk1>
        <a:srgbClr val="000000"/>
      </a:dk1>
      <a:lt1>
        <a:srgbClr val="FFFFFF"/>
      </a:lt1>
      <a:dk2>
        <a:srgbClr val="153A63"/>
      </a:dk2>
      <a:lt2>
        <a:srgbClr val="DBEFF9"/>
      </a:lt2>
      <a:accent1>
        <a:srgbClr val="0F6FC6"/>
      </a:accent1>
      <a:accent2>
        <a:srgbClr val="009DD9"/>
      </a:accent2>
      <a:accent3>
        <a:srgbClr val="09B8C0"/>
      </a:accent3>
      <a:accent4>
        <a:srgbClr val="0EBC8C"/>
      </a:accent4>
      <a:accent5>
        <a:srgbClr val="71B959"/>
      </a:accent5>
      <a:accent6>
        <a:srgbClr val="96B042"/>
      </a:accent6>
      <a:hlink>
        <a:srgbClr val="C37400"/>
      </a:hlink>
      <a:folHlink>
        <a:srgbClr val="4F9085"/>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855</TotalTime>
  <Words>732</Words>
  <Application>Microsoft Office PowerPoint</Application>
  <PresentationFormat>Grand écran</PresentationFormat>
  <Paragraphs>73</Paragraphs>
  <Slides>13</Slides>
  <Notes>12</Notes>
  <HiddenSlides>0</HiddenSlides>
  <MMClips>1</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13</vt:i4>
      </vt:variant>
    </vt:vector>
  </HeadingPairs>
  <TitlesOfParts>
    <vt:vector size="20" baseType="lpstr">
      <vt:lpstr>Arial</vt:lpstr>
      <vt:lpstr>Bierstadt</vt:lpstr>
      <vt:lpstr>Calibri</vt:lpstr>
      <vt:lpstr>Nunito</vt:lpstr>
      <vt:lpstr>Roboto</vt:lpstr>
      <vt:lpstr>Times New Roman</vt:lpstr>
      <vt:lpstr>GestaltVTI</vt:lpstr>
      <vt:lpstr>Interroger la marge, repenser nos interactions avec le numérique</vt:lpstr>
      <vt:lpstr>plan</vt:lpstr>
      <vt:lpstr>Des cartographies pour comprendre les frontières ?</vt:lpstr>
      <vt:lpstr>De la notion de “frontière”...</vt:lpstr>
      <vt:lpstr>Présentation PowerPoint</vt:lpstr>
      <vt:lpstr>Cadre Conceptuel</vt:lpstr>
      <vt:lpstr>Le cyborg naturel … ou comment l’évolution organique se relaie dans les prolongements techniques </vt:lpstr>
      <vt:lpstr>L’union de la chair et du métal, quelles frontières pour le Cyborg ?</vt:lpstr>
      <vt:lpstr>La question de la désirabilité de la prothèse</vt:lpstr>
      <vt:lpstr>La frontière comme marge…</vt:lpstr>
      <vt:lpstr>Présentation PowerPoint</vt:lpstr>
      <vt:lpstr>Et si penser les frontières numériques…ne serait pas une « école de la liberté » ? </vt:lpstr>
      <vt:lpstr>Présentation PowerPoint</vt:lpstr>
    </vt:vector>
  </TitlesOfParts>
  <Company>ICHEC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Interroger la marge, repenser nos interactions avec le numérique</dc:title>
  <dc:creator>Isabelle Choquet</dc:creator>
  <cp:lastModifiedBy>Isabelle Choquet</cp:lastModifiedBy>
  <cp:revision>2</cp:revision>
  <dcterms:created xsi:type="dcterms:W3CDTF">2023-06-04T09:18:17Z</dcterms:created>
  <dcterms:modified xsi:type="dcterms:W3CDTF">2023-06-09T06:56:46Z</dcterms:modified>
</cp:coreProperties>
</file>